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Default Extension="png" ContentType="image/png"/>
  <Default Extension="bin" ContentType="application/vnd.ms-office.legacyDiagramTex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335" r:id="rId2"/>
    <p:sldId id="453" r:id="rId3"/>
    <p:sldId id="256" r:id="rId4"/>
    <p:sldId id="257" r:id="rId5"/>
    <p:sldId id="258" r:id="rId6"/>
    <p:sldId id="309" r:id="rId7"/>
    <p:sldId id="310" r:id="rId8"/>
    <p:sldId id="345" r:id="rId9"/>
    <p:sldId id="343" r:id="rId10"/>
    <p:sldId id="344" r:id="rId11"/>
    <p:sldId id="383" r:id="rId12"/>
    <p:sldId id="384" r:id="rId13"/>
    <p:sldId id="260" r:id="rId14"/>
    <p:sldId id="336" r:id="rId15"/>
    <p:sldId id="346" r:id="rId16"/>
    <p:sldId id="385" r:id="rId17"/>
    <p:sldId id="311" r:id="rId18"/>
    <p:sldId id="317" r:id="rId19"/>
    <p:sldId id="347" r:id="rId20"/>
    <p:sldId id="261" r:id="rId21"/>
    <p:sldId id="313" r:id="rId22"/>
    <p:sldId id="316" r:id="rId23"/>
    <p:sldId id="353" r:id="rId24"/>
    <p:sldId id="389" r:id="rId25"/>
    <p:sldId id="352" r:id="rId26"/>
    <p:sldId id="318" r:id="rId27"/>
    <p:sldId id="391" r:id="rId28"/>
    <p:sldId id="263" r:id="rId29"/>
    <p:sldId id="265" r:id="rId30"/>
    <p:sldId id="266" r:id="rId31"/>
    <p:sldId id="402" r:id="rId32"/>
    <p:sldId id="403" r:id="rId33"/>
    <p:sldId id="404" r:id="rId34"/>
    <p:sldId id="452" r:id="rId35"/>
    <p:sldId id="408" r:id="rId36"/>
    <p:sldId id="405" r:id="rId37"/>
    <p:sldId id="406" r:id="rId38"/>
    <p:sldId id="400" r:id="rId39"/>
    <p:sldId id="407" r:id="rId40"/>
    <p:sldId id="417" r:id="rId41"/>
    <p:sldId id="409" r:id="rId42"/>
    <p:sldId id="418" r:id="rId43"/>
    <p:sldId id="410" r:id="rId44"/>
    <p:sldId id="419" r:id="rId45"/>
    <p:sldId id="411" r:id="rId46"/>
    <p:sldId id="420" r:id="rId47"/>
    <p:sldId id="421" r:id="rId48"/>
    <p:sldId id="422" r:id="rId49"/>
    <p:sldId id="423" r:id="rId50"/>
    <p:sldId id="412" r:id="rId51"/>
    <p:sldId id="424" r:id="rId52"/>
    <p:sldId id="413" r:id="rId53"/>
    <p:sldId id="425" r:id="rId54"/>
    <p:sldId id="426" r:id="rId55"/>
    <p:sldId id="427" r:id="rId56"/>
    <p:sldId id="414" r:id="rId57"/>
    <p:sldId id="415" r:id="rId58"/>
    <p:sldId id="416" r:id="rId59"/>
    <p:sldId id="428" r:id="rId60"/>
    <p:sldId id="393" r:id="rId61"/>
    <p:sldId id="429" r:id="rId62"/>
    <p:sldId id="439" r:id="rId63"/>
    <p:sldId id="436" r:id="rId64"/>
    <p:sldId id="430" r:id="rId65"/>
    <p:sldId id="431" r:id="rId66"/>
    <p:sldId id="432" r:id="rId67"/>
    <p:sldId id="433" r:id="rId68"/>
    <p:sldId id="437" r:id="rId69"/>
    <p:sldId id="438" r:id="rId70"/>
    <p:sldId id="434" r:id="rId71"/>
    <p:sldId id="440" r:id="rId72"/>
    <p:sldId id="441" r:id="rId73"/>
    <p:sldId id="442" r:id="rId74"/>
    <p:sldId id="443" r:id="rId75"/>
    <p:sldId id="444" r:id="rId76"/>
    <p:sldId id="435" r:id="rId77"/>
    <p:sldId id="394" r:id="rId78"/>
    <p:sldId id="445" r:id="rId79"/>
    <p:sldId id="450" r:id="rId80"/>
    <p:sldId id="446" r:id="rId81"/>
    <p:sldId id="447" r:id="rId82"/>
    <p:sldId id="448" r:id="rId83"/>
    <p:sldId id="401" r:id="rId84"/>
    <p:sldId id="449" r:id="rId85"/>
    <p:sldId id="275" r:id="rId86"/>
    <p:sldId id="276" r:id="rId87"/>
    <p:sldId id="277" r:id="rId88"/>
    <p:sldId id="278" r:id="rId89"/>
    <p:sldId id="279" r:id="rId90"/>
    <p:sldId id="323" r:id="rId91"/>
    <p:sldId id="321" r:id="rId92"/>
    <p:sldId id="281" r:id="rId93"/>
    <p:sldId id="282" r:id="rId94"/>
    <p:sldId id="341" r:id="rId95"/>
    <p:sldId id="283" r:id="rId96"/>
    <p:sldId id="284" r:id="rId97"/>
    <p:sldId id="327" r:id="rId98"/>
    <p:sldId id="329" r:id="rId99"/>
    <p:sldId id="331" r:id="rId100"/>
    <p:sldId id="330" r:id="rId101"/>
    <p:sldId id="397" r:id="rId102"/>
    <p:sldId id="398" r:id="rId103"/>
    <p:sldId id="379" r:id="rId104"/>
    <p:sldId id="295" r:id="rId105"/>
    <p:sldId id="340" r:id="rId106"/>
    <p:sldId id="382" r:id="rId107"/>
    <p:sldId id="396" r:id="rId108"/>
    <p:sldId id="333" r:id="rId109"/>
    <p:sldId id="308" r:id="rId110"/>
    <p:sldId id="304" r:id="rId111"/>
    <p:sldId id="451" r:id="rId112"/>
    <p:sldId id="399" r:id="rId113"/>
  </p:sldIdLst>
  <p:sldSz cx="9144000" cy="5715000" type="screen16x10"/>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7543" autoAdjust="0"/>
  </p:normalViewPr>
  <p:slideViewPr>
    <p:cSldViewPr>
      <p:cViewPr varScale="1">
        <p:scale>
          <a:sx n="79" d="100"/>
          <a:sy n="79" d="100"/>
        </p:scale>
        <p:origin x="-618" y="-90"/>
      </p:cViewPr>
      <p:guideLst>
        <p:guide orient="horz" pos="1800"/>
        <p:guide pos="2880"/>
      </p:guideLst>
    </p:cSldViewPr>
  </p:slideViewPr>
  <p:outlineViewPr>
    <p:cViewPr>
      <p:scale>
        <a:sx n="33" d="100"/>
        <a:sy n="33" d="100"/>
      </p:scale>
      <p:origin x="0" y="8184"/>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microsoft.com/office/2006/relationships/legacyDocTextInfo" Target="legacyDocTextInfo.bin"/><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3E85EECE-645F-4E3A-B632-646033FBCB93}" type="datetimeFigureOut">
              <a:rPr lang="en-US"/>
              <a:pPr>
                <a:defRPr/>
              </a:pPr>
              <a:t>9/8/2016</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C5C6BA3C-B678-4091-8888-35F399E7E8C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Get your customized closes from the “Perfect Webinar Closes” Output in the Wizard</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E4291F-DE16-4B60-871C-7F65E4DEAA06}" type="slidenum">
              <a:rPr lang="en-US">
                <a:cs typeface="Arial" charset="0"/>
              </a:rPr>
              <a:pPr fontAlgn="base">
                <a:spcBef>
                  <a:spcPct val="0"/>
                </a:spcBef>
                <a:spcAft>
                  <a:spcPct val="0"/>
                </a:spcAft>
                <a:defRPr/>
              </a:pPr>
              <a:t>92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Get your customized closes from the “Perfect Webinar Closes” Output in the Wizard</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18AEE-468E-497B-AB61-8B3956294A84}" type="slidenum">
              <a:rPr lang="en-US">
                <a:cs typeface="Arial" charset="0"/>
              </a:rPr>
              <a:pPr fontAlgn="base">
                <a:spcBef>
                  <a:spcPct val="0"/>
                </a:spcBef>
                <a:spcAft>
                  <a:spcPct val="0"/>
                </a:spcAft>
                <a:defRPr/>
              </a:pPr>
              <a:t>95</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Get your customized closes from the “Perfect Webinar Closes” Output in the Wizard</a:t>
            </a:r>
          </a:p>
        </p:txBody>
      </p:sp>
      <p:sp>
        <p:nvSpPr>
          <p:cNvPr id="327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B3FBFE4-0E6F-4225-999D-D810869E74AA}" type="slidenum">
              <a:rPr lang="en-US" sz="1200" b="0">
                <a:latin typeface="+mn-lt"/>
              </a:rPr>
              <a:pPr algn="r">
                <a:defRPr/>
              </a:pPr>
              <a:t>105</a:t>
            </a:fld>
            <a:endParaRPr lang="en-US" sz="1200" b="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52500"/>
          </a:xfrm>
        </p:spPr>
        <p:txBody>
          <a:bodyPr/>
          <a:lstStyle/>
          <a:p>
            <a:r>
              <a:rPr lang="en-US"/>
              <a:t>Click to edit Master title style</a:t>
            </a:r>
          </a:p>
        </p:txBody>
      </p:sp>
      <p:sp>
        <p:nvSpPr>
          <p:cNvPr id="3" name="SmartArt Placeholder 2"/>
          <p:cNvSpPr>
            <a:spLocks noGrp="1"/>
          </p:cNvSpPr>
          <p:nvPr>
            <p:ph type="dgm" idx="1"/>
          </p:nvPr>
        </p:nvSpPr>
        <p:spPr>
          <a:xfrm>
            <a:off x="457200" y="1333500"/>
            <a:ext cx="8229600" cy="3771900"/>
          </a:xfrm>
        </p:spPr>
        <p:txBody>
          <a:bodyPr/>
          <a:lstStyle/>
          <a:p>
            <a:pPr lvl="0"/>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 id="2147483650" r:id="rId5"/>
    <p:sldLayoutId id="2147483649" r:id="rId6"/>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Z2smNuerOAhUGqR4KHbUrD_oQjRwIBw&amp;url=http://the-parenting-center.com/building-character-with-sam-izzy-many-other-dogs/&amp;psig=AFQjCNFNS6rELG7Y3cbkyWpTS4n2gNXJ5Q&amp;ust=1472691391239188" TargetMode="External"/><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www.google.com/url?sa=i&amp;rct=j&amp;q=&amp;esrc=s&amp;source=images&amp;cd=&amp;cad=rja&amp;uact=8&amp;ved=0ahUKEwik_46zuerOAhUEGB4KHSa0BZ8QjRwIBw&amp;url=http://the-parenting-center.com/about-the-seal-of-approval/&amp;bvm=bv.131286987,d.ZGg&amp;psig=AFQjCNElD12h_hRAQHKlGnkg1GFR9VDTtw&amp;ust=1472691458339208" TargetMode="External"/><Relationship Id="rId4" Type="http://schemas.openxmlformats.org/officeDocument/2006/relationships/image" Target="../media/image20.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hyperlink" Target="http://www.dannypettry.com/SuperCEUbundle.html"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0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hyperlink" Target="http://www.dannypettry.com/septoffer.html" TargetMode="Externa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hyperlink" Target="http://www.dannypettry.com/septoffer.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www.dannypettry.com/promise.html" TargetMode="Externa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Danny@DannyPettry.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ahUKEwjp7qC_6fvOAhXGSCYKHRvzAI4QjRwIBw&amp;url=http://www.target.com/p/the-blue-day-book-hardcover/-/A-12121818&amp;psig=AFQjCNETk3Y-msjSKPwOkybYX2azegeCCw&amp;ust=147328849346163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rct=j&amp;q=&amp;esrc=s&amp;source=images&amp;cd=&amp;cad=rja&amp;uact=8&amp;ved=0ahUKEwii1aW_7_vOAhWBSiYKHYOxBNgQjRwIBw&amp;url=https://www.amazon.com/Miltons-Secret-Adventure-Discovery-through/dp/1571745777&amp;psig=AFQjCNE5cvXv2tGVmm3DpAbmHCRxy5YqJA&amp;ust=1473290106950608"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62000" y="433388"/>
            <a:ext cx="7620000" cy="4848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Title 1"/>
          <p:cNvSpPr>
            <a:spLocks noGrp="1"/>
          </p:cNvSpPr>
          <p:nvPr>
            <p:ph type="ctrTitle" idx="4294967295"/>
          </p:nvPr>
        </p:nvSpPr>
        <p:spPr>
          <a:xfrm>
            <a:off x="533400" y="342900"/>
            <a:ext cx="7772400" cy="1225550"/>
          </a:xfrm>
        </p:spPr>
        <p:txBody>
          <a:bodyPr/>
          <a:lstStyle/>
          <a:p>
            <a:pPr eaLnBrk="1" hangingPunct="1"/>
            <a:r>
              <a:rPr lang="en-US" smtClean="0"/>
              <a:t>Gift # 3</a:t>
            </a:r>
          </a:p>
        </p:txBody>
      </p:sp>
      <p:sp>
        <p:nvSpPr>
          <p:cNvPr id="15362" name="Text Placeholder 2"/>
          <p:cNvSpPr>
            <a:spLocks noGrp="1"/>
          </p:cNvSpPr>
          <p:nvPr>
            <p:ph type="subTitle" idx="4294967295"/>
          </p:nvPr>
        </p:nvSpPr>
        <p:spPr>
          <a:xfrm>
            <a:off x="381000" y="1485900"/>
            <a:ext cx="8077200" cy="3276600"/>
          </a:xfrm>
        </p:spPr>
        <p:txBody>
          <a:bodyPr/>
          <a:lstStyle/>
          <a:p>
            <a:pPr marL="609600" indent="-609600" eaLnBrk="1" hangingPunct="1">
              <a:buFont typeface="Arial" charset="0"/>
              <a:buNone/>
            </a:pPr>
            <a:r>
              <a:rPr lang="en-US" smtClean="0"/>
              <a:t>Access to my </a:t>
            </a:r>
            <a:r>
              <a:rPr lang="en-US" b="1" i="1" smtClean="0"/>
              <a:t>Rec Therapy Today</a:t>
            </a:r>
            <a:r>
              <a:rPr lang="en-US" b="1" smtClean="0"/>
              <a:t> e-newsletter </a:t>
            </a:r>
          </a:p>
          <a:p>
            <a:pPr marL="609600" indent="-609600" eaLnBrk="1" hangingPunct="1">
              <a:buFont typeface="Arial" charset="0"/>
              <a:buNone/>
            </a:pPr>
            <a:endParaRPr lang="en-US" smtClean="0"/>
          </a:p>
          <a:p>
            <a:pPr marL="609600" indent="-609600" eaLnBrk="1" hangingPunct="1"/>
            <a:endParaRPr lang="en-US" smtClean="0"/>
          </a:p>
          <a:p>
            <a:pPr marL="609600" indent="-609600" algn="ctr" eaLnBrk="1" hangingPunct="1">
              <a:buFont typeface="Arial" charset="0"/>
              <a:buNone/>
            </a:pPr>
            <a:endParaRPr lang="en-US" smtClean="0"/>
          </a:p>
        </p:txBody>
      </p:sp>
      <p:pic>
        <p:nvPicPr>
          <p:cNvPr id="17411" name="Picture 4" descr="DP-RTT-eZine-1-175"/>
          <p:cNvPicPr>
            <a:picLocks noChangeAspect="1" noChangeArrowheads="1"/>
          </p:cNvPicPr>
          <p:nvPr/>
        </p:nvPicPr>
        <p:blipFill>
          <a:blip r:embed="rId2"/>
          <a:srcRect/>
          <a:stretch>
            <a:fillRect/>
          </a:stretch>
        </p:blipFill>
        <p:spPr bwMode="auto">
          <a:xfrm>
            <a:off x="3276600" y="2476500"/>
            <a:ext cx="2044700" cy="2249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3" name="Title 1"/>
          <p:cNvSpPr>
            <a:spLocks noGrp="1"/>
          </p:cNvSpPr>
          <p:nvPr>
            <p:ph type="title" idx="4294967295"/>
          </p:nvPr>
        </p:nvSpPr>
        <p:spPr/>
        <p:txBody>
          <a:bodyPr/>
          <a:lstStyle/>
          <a:p>
            <a:pPr eaLnBrk="1" hangingPunct="1"/>
            <a:r>
              <a:rPr lang="en-US" smtClean="0"/>
              <a:t>What You're Going To Get:</a:t>
            </a:r>
          </a:p>
        </p:txBody>
      </p:sp>
      <p:sp>
        <p:nvSpPr>
          <p:cNvPr id="60418" name="Text Placeholder 2"/>
          <p:cNvSpPr>
            <a:spLocks noGrp="1"/>
          </p:cNvSpPr>
          <p:nvPr>
            <p:ph type="body" idx="4294967295"/>
          </p:nvPr>
        </p:nvSpPr>
        <p:spPr/>
        <p:txBody>
          <a:bodyPr/>
          <a:lstStyle/>
          <a:p>
            <a:pPr eaLnBrk="1" hangingPunct="1">
              <a:lnSpc>
                <a:spcPct val="90000"/>
              </a:lnSpc>
            </a:pPr>
            <a:r>
              <a:rPr lang="en-US" sz="2000" smtClean="0"/>
              <a:t>CEU Bundle: 2.5 CEUs (pre-approved by NCTRC)</a:t>
            </a:r>
          </a:p>
          <a:p>
            <a:pPr lvl="1" eaLnBrk="1" hangingPunct="1">
              <a:lnSpc>
                <a:spcPct val="90000"/>
              </a:lnSpc>
            </a:pPr>
            <a:r>
              <a:rPr lang="en-US" sz="1600" b="1" u="sng" smtClean="0">
                <a:solidFill>
                  <a:srgbClr val="FF0000"/>
                </a:solidFill>
              </a:rPr>
              <a:t>($400 Value)</a:t>
            </a:r>
            <a:r>
              <a:rPr lang="en-US" sz="1600" smtClean="0"/>
              <a:t> </a:t>
            </a:r>
          </a:p>
          <a:p>
            <a:pPr eaLnBrk="1" hangingPunct="1">
              <a:lnSpc>
                <a:spcPct val="90000"/>
              </a:lnSpc>
            </a:pPr>
            <a:r>
              <a:rPr lang="en-US" sz="2000" b="1" smtClean="0"/>
              <a:t>Bonus # 1:</a:t>
            </a:r>
            <a:r>
              <a:rPr lang="en-US" sz="2000" smtClean="0"/>
              <a:t> Very Important RT Club Membership</a:t>
            </a:r>
          </a:p>
          <a:p>
            <a:pPr lvl="1" eaLnBrk="1" hangingPunct="1">
              <a:lnSpc>
                <a:spcPct val="90000"/>
              </a:lnSpc>
            </a:pPr>
            <a:r>
              <a:rPr lang="en-US" sz="1600" b="1" u="sng" smtClean="0">
                <a:solidFill>
                  <a:srgbClr val="FF0000"/>
                </a:solidFill>
              </a:rPr>
              <a:t>( $150 Value)</a:t>
            </a:r>
          </a:p>
          <a:p>
            <a:pPr eaLnBrk="1" hangingPunct="1">
              <a:lnSpc>
                <a:spcPct val="90000"/>
              </a:lnSpc>
            </a:pPr>
            <a:r>
              <a:rPr lang="en-US" sz="2000" b="1" smtClean="0"/>
              <a:t>Bonus # 2</a:t>
            </a:r>
            <a:r>
              <a:rPr lang="en-US" sz="2000" smtClean="0"/>
              <a:t>: a 30-Minute skype call with Danny</a:t>
            </a:r>
            <a:r>
              <a:rPr lang="en-US" sz="1800" smtClean="0"/>
              <a:t> for your own private Q&amp;A about Rec Therapy (careers, resumes, CEUs, conferences, etc.) if you’d like to talk to Danny. </a:t>
            </a:r>
          </a:p>
          <a:p>
            <a:pPr lvl="1" eaLnBrk="1" hangingPunct="1">
              <a:lnSpc>
                <a:spcPct val="90000"/>
              </a:lnSpc>
            </a:pPr>
            <a:r>
              <a:rPr lang="en-US" sz="1600" b="1" u="sng" smtClean="0">
                <a:solidFill>
                  <a:srgbClr val="FF0000"/>
                </a:solidFill>
              </a:rPr>
              <a:t>($250 Value)</a:t>
            </a:r>
          </a:p>
          <a:p>
            <a:pPr eaLnBrk="1" hangingPunct="1">
              <a:lnSpc>
                <a:spcPct val="90000"/>
              </a:lnSpc>
            </a:pPr>
            <a:r>
              <a:rPr lang="en-US" sz="2000" b="1" smtClean="0"/>
              <a:t>Bonus # 3: </a:t>
            </a:r>
            <a:r>
              <a:rPr lang="en-US" sz="2000" smtClean="0"/>
              <a:t>FREE Posting in Danny’s </a:t>
            </a:r>
            <a:r>
              <a:rPr lang="en-US" sz="2000" i="1" smtClean="0"/>
              <a:t>Rec Therapy Today  </a:t>
            </a:r>
            <a:r>
              <a:rPr lang="en-US" sz="2000" smtClean="0"/>
              <a:t>email newsletter. Post questions to get answers, post careers, conferences, anything related to RT </a:t>
            </a:r>
          </a:p>
          <a:p>
            <a:pPr lvl="1" eaLnBrk="1" hangingPunct="1">
              <a:lnSpc>
                <a:spcPct val="90000"/>
              </a:lnSpc>
            </a:pPr>
            <a:r>
              <a:rPr lang="en-US" sz="1800" b="1" smtClean="0">
                <a:solidFill>
                  <a:srgbClr val="FF0000"/>
                </a:solidFill>
              </a:rPr>
              <a:t>($200 Value) </a:t>
            </a:r>
          </a:p>
          <a:p>
            <a:pPr algn="ctr" eaLnBrk="1" hangingPunct="1">
              <a:lnSpc>
                <a:spcPct val="90000"/>
              </a:lnSpc>
              <a:buFont typeface="Arial" charset="0"/>
              <a:buNone/>
            </a:pPr>
            <a:r>
              <a:rPr lang="en-US" sz="2000" b="1" smtClean="0">
                <a:solidFill>
                  <a:srgbClr val="FF0000"/>
                </a:solidFill>
              </a:rPr>
              <a:t>TOTAL VALUE $1,000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4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4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7" name="Title 1"/>
          <p:cNvSpPr>
            <a:spLocks noGrp="1"/>
          </p:cNvSpPr>
          <p:nvPr>
            <p:ph type="ctrTitle" idx="4294967295"/>
          </p:nvPr>
        </p:nvSpPr>
        <p:spPr>
          <a:xfrm>
            <a:off x="-1828800" y="1485900"/>
            <a:ext cx="7772400" cy="1225550"/>
          </a:xfrm>
        </p:spPr>
        <p:txBody>
          <a:bodyPr/>
          <a:lstStyle/>
          <a:p>
            <a:pPr eaLnBrk="1" hangingPunct="1"/>
            <a:r>
              <a:rPr lang="en-US" sz="4800" u="sng" smtClean="0"/>
              <a:t>BONUS #4</a:t>
            </a:r>
          </a:p>
        </p:txBody>
      </p:sp>
      <p:pic>
        <p:nvPicPr>
          <p:cNvPr id="147458" name="Picture 4" descr="canstockphoto20986729"/>
          <p:cNvPicPr>
            <a:picLocks noChangeAspect="1" noChangeArrowheads="1"/>
          </p:cNvPicPr>
          <p:nvPr/>
        </p:nvPicPr>
        <p:blipFill>
          <a:blip r:embed="rId2"/>
          <a:srcRect/>
          <a:stretch>
            <a:fillRect/>
          </a:stretch>
        </p:blipFill>
        <p:spPr bwMode="auto">
          <a:xfrm>
            <a:off x="762000" y="190500"/>
            <a:ext cx="2895600" cy="1660525"/>
          </a:xfrm>
          <a:prstGeom prst="rect">
            <a:avLst/>
          </a:prstGeom>
          <a:noFill/>
          <a:ln w="9525">
            <a:noFill/>
            <a:miter lim="800000"/>
            <a:headEnd/>
            <a:tailEnd/>
          </a:ln>
        </p:spPr>
      </p:pic>
      <p:pic>
        <p:nvPicPr>
          <p:cNvPr id="147459" name="Picture 4" descr="Image result for building character with sam and izzy">
            <a:hlinkClick r:id="rId3"/>
          </p:cNvPr>
          <p:cNvPicPr>
            <a:picLocks noChangeAspect="1" noChangeArrowheads="1"/>
          </p:cNvPicPr>
          <p:nvPr/>
        </p:nvPicPr>
        <p:blipFill>
          <a:blip r:embed="rId4"/>
          <a:srcRect/>
          <a:stretch>
            <a:fillRect/>
          </a:stretch>
        </p:blipFill>
        <p:spPr bwMode="auto">
          <a:xfrm>
            <a:off x="4114800" y="190500"/>
            <a:ext cx="2057400" cy="2057400"/>
          </a:xfrm>
          <a:prstGeom prst="rect">
            <a:avLst/>
          </a:prstGeom>
          <a:noFill/>
          <a:ln w="9525">
            <a:noFill/>
            <a:miter lim="800000"/>
            <a:headEnd/>
            <a:tailEnd/>
          </a:ln>
        </p:spPr>
      </p:pic>
      <p:pic>
        <p:nvPicPr>
          <p:cNvPr id="147460" name="Picture 5" descr="Image result for seal of approval national parenting center">
            <a:hlinkClick r:id="rId5"/>
          </p:cNvPr>
          <p:cNvPicPr>
            <a:picLocks noChangeAspect="1" noChangeArrowheads="1"/>
          </p:cNvPicPr>
          <p:nvPr/>
        </p:nvPicPr>
        <p:blipFill>
          <a:blip r:embed="rId6"/>
          <a:srcRect/>
          <a:stretch>
            <a:fillRect/>
          </a:stretch>
        </p:blipFill>
        <p:spPr bwMode="auto">
          <a:xfrm>
            <a:off x="6096000" y="342900"/>
            <a:ext cx="2190750" cy="1495425"/>
          </a:xfrm>
          <a:prstGeom prst="rect">
            <a:avLst/>
          </a:prstGeom>
          <a:noFill/>
          <a:ln w="9525">
            <a:noFill/>
            <a:miter lim="800000"/>
            <a:headEnd/>
            <a:tailEnd/>
          </a:ln>
        </p:spPr>
      </p:pic>
      <p:sp>
        <p:nvSpPr>
          <p:cNvPr id="147461" name="Text Box 6"/>
          <p:cNvSpPr txBox="1">
            <a:spLocks noChangeArrowheads="1"/>
          </p:cNvSpPr>
          <p:nvPr/>
        </p:nvSpPr>
        <p:spPr bwMode="auto">
          <a:xfrm>
            <a:off x="762000" y="2400300"/>
            <a:ext cx="7620000" cy="2976563"/>
          </a:xfrm>
          <a:prstGeom prst="rect">
            <a:avLst/>
          </a:prstGeom>
          <a:noFill/>
          <a:ln w="9525">
            <a:noFill/>
            <a:miter lim="800000"/>
            <a:headEnd/>
            <a:tailEnd/>
          </a:ln>
        </p:spPr>
        <p:txBody>
          <a:bodyPr>
            <a:spAutoFit/>
          </a:bodyPr>
          <a:lstStyle/>
          <a:p>
            <a:pPr>
              <a:spcBef>
                <a:spcPct val="50000"/>
              </a:spcBef>
            </a:pPr>
            <a:r>
              <a:rPr lang="en-US" b="0"/>
              <a:t>I’ll mail you a paperback copy of my educational picture book. </a:t>
            </a:r>
          </a:p>
          <a:p>
            <a:pPr>
              <a:spcBef>
                <a:spcPct val="50000"/>
              </a:spcBef>
            </a:pPr>
            <a:r>
              <a:rPr lang="en-US" i="1"/>
              <a:t>Seal of Approval Winner</a:t>
            </a:r>
            <a:r>
              <a:rPr lang="en-US" b="0"/>
              <a:t> by The National Parenting Center </a:t>
            </a:r>
            <a:br>
              <a:rPr lang="en-US" b="0"/>
            </a:br>
            <a:r>
              <a:rPr lang="en-US" b="0"/>
              <a:t>Testers were delighted to discover this storybook that teaches children important lessons about tolerance, empathy, sharing, compassion and much more. Pettry uses adorable dogs and puppies to illustrate these good character traits. Parents noted how well the book was written. The style easily connected with children and was fun for parents to read. What many parents told us was that this book sparked conversations about various behaviors including how humans and dogs share many similarities when it comes to caring for each other.</a:t>
            </a:r>
            <a:r>
              <a:rPr lang="en-US"/>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1" name="Title 1"/>
          <p:cNvSpPr>
            <a:spLocks noGrp="1"/>
          </p:cNvSpPr>
          <p:nvPr>
            <p:ph type="title" idx="4294967295"/>
          </p:nvPr>
        </p:nvSpPr>
        <p:spPr/>
        <p:txBody>
          <a:bodyPr/>
          <a:lstStyle/>
          <a:p>
            <a:pPr eaLnBrk="1" hangingPunct="1"/>
            <a:r>
              <a:rPr lang="en-US" smtClean="0"/>
              <a:t>What You're Going To Get:</a:t>
            </a:r>
          </a:p>
        </p:txBody>
      </p:sp>
      <p:sp>
        <p:nvSpPr>
          <p:cNvPr id="60418" name="Text Placeholder 2"/>
          <p:cNvSpPr>
            <a:spLocks noGrp="1"/>
          </p:cNvSpPr>
          <p:nvPr>
            <p:ph type="body" idx="4294967295"/>
          </p:nvPr>
        </p:nvSpPr>
        <p:spPr/>
        <p:txBody>
          <a:bodyPr/>
          <a:lstStyle/>
          <a:p>
            <a:pPr eaLnBrk="1" hangingPunct="1">
              <a:lnSpc>
                <a:spcPct val="80000"/>
              </a:lnSpc>
            </a:pPr>
            <a:r>
              <a:rPr lang="en-US" sz="1800" smtClean="0"/>
              <a:t>CEU Bundle: 2.5 CEUs (pre-approved by NCTRC)</a:t>
            </a:r>
          </a:p>
          <a:p>
            <a:pPr lvl="1" eaLnBrk="1" hangingPunct="1">
              <a:lnSpc>
                <a:spcPct val="80000"/>
              </a:lnSpc>
            </a:pPr>
            <a:r>
              <a:rPr lang="en-US" sz="1400" b="1" u="sng" smtClean="0">
                <a:solidFill>
                  <a:srgbClr val="FF0000"/>
                </a:solidFill>
              </a:rPr>
              <a:t>($400 Value)</a:t>
            </a:r>
            <a:r>
              <a:rPr lang="en-US" sz="1400" smtClean="0"/>
              <a:t> </a:t>
            </a:r>
          </a:p>
          <a:p>
            <a:pPr eaLnBrk="1" hangingPunct="1">
              <a:lnSpc>
                <a:spcPct val="80000"/>
              </a:lnSpc>
            </a:pPr>
            <a:r>
              <a:rPr lang="en-US" sz="1800" b="1" smtClean="0"/>
              <a:t>Bonus # 1:</a:t>
            </a:r>
            <a:r>
              <a:rPr lang="en-US" sz="1800" smtClean="0"/>
              <a:t> Very Important RT Club Membership</a:t>
            </a:r>
          </a:p>
          <a:p>
            <a:pPr lvl="1" eaLnBrk="1" hangingPunct="1">
              <a:lnSpc>
                <a:spcPct val="80000"/>
              </a:lnSpc>
            </a:pPr>
            <a:r>
              <a:rPr lang="en-US" sz="1400" b="1" u="sng" smtClean="0">
                <a:solidFill>
                  <a:srgbClr val="FF0000"/>
                </a:solidFill>
              </a:rPr>
              <a:t>( $150 Value)</a:t>
            </a:r>
          </a:p>
          <a:p>
            <a:pPr eaLnBrk="1" hangingPunct="1">
              <a:lnSpc>
                <a:spcPct val="80000"/>
              </a:lnSpc>
            </a:pPr>
            <a:r>
              <a:rPr lang="en-US" sz="1800" b="1" smtClean="0"/>
              <a:t>Bonus # 2</a:t>
            </a:r>
            <a:r>
              <a:rPr lang="en-US" sz="1800" smtClean="0"/>
              <a:t>: a 30-Minute skype call with Danny</a:t>
            </a:r>
            <a:r>
              <a:rPr lang="en-US" sz="1600" smtClean="0"/>
              <a:t> for your own private Q&amp;A about Rec Therapy (careers, resumes, CEUs, conferences, etc.) if you’d like to talk to Danny. </a:t>
            </a:r>
          </a:p>
          <a:p>
            <a:pPr lvl="1" eaLnBrk="1" hangingPunct="1">
              <a:lnSpc>
                <a:spcPct val="80000"/>
              </a:lnSpc>
            </a:pPr>
            <a:r>
              <a:rPr lang="en-US" sz="1400" b="1" u="sng" smtClean="0">
                <a:solidFill>
                  <a:srgbClr val="FF0000"/>
                </a:solidFill>
              </a:rPr>
              <a:t>($250 Value)</a:t>
            </a:r>
          </a:p>
          <a:p>
            <a:pPr eaLnBrk="1" hangingPunct="1">
              <a:lnSpc>
                <a:spcPct val="80000"/>
              </a:lnSpc>
            </a:pPr>
            <a:r>
              <a:rPr lang="en-US" sz="1800" b="1" smtClean="0"/>
              <a:t>Bonus # 3: </a:t>
            </a:r>
            <a:r>
              <a:rPr lang="en-US" sz="1800" smtClean="0"/>
              <a:t>FREE Posting in Danny’s </a:t>
            </a:r>
            <a:r>
              <a:rPr lang="en-US" sz="1800" i="1" smtClean="0"/>
              <a:t>Rec Therapy Today  </a:t>
            </a:r>
            <a:r>
              <a:rPr lang="en-US" sz="1800" smtClean="0"/>
              <a:t>email newsletter. Post questions to get answers, post careers, conferences, anything related to RT </a:t>
            </a:r>
          </a:p>
          <a:p>
            <a:pPr lvl="1" eaLnBrk="1" hangingPunct="1">
              <a:lnSpc>
                <a:spcPct val="80000"/>
              </a:lnSpc>
            </a:pPr>
            <a:r>
              <a:rPr lang="en-US" sz="1400" b="1" u="sng" smtClean="0">
                <a:solidFill>
                  <a:srgbClr val="FF0000"/>
                </a:solidFill>
              </a:rPr>
              <a:t>($200 Value)</a:t>
            </a:r>
            <a:r>
              <a:rPr lang="en-US" sz="1600" b="1" smtClean="0">
                <a:solidFill>
                  <a:srgbClr val="FF0000"/>
                </a:solidFill>
              </a:rPr>
              <a:t> </a:t>
            </a:r>
          </a:p>
          <a:p>
            <a:pPr eaLnBrk="1" hangingPunct="1">
              <a:lnSpc>
                <a:spcPct val="80000"/>
              </a:lnSpc>
            </a:pPr>
            <a:r>
              <a:rPr lang="en-US" sz="1800" b="1" smtClean="0"/>
              <a:t>Bonus # 4: </a:t>
            </a:r>
            <a:r>
              <a:rPr lang="en-US" sz="1800" smtClean="0"/>
              <a:t>FREE paperback copy of Danny Pettry’s Character Education book which includes access to download a .pdf workbook.</a:t>
            </a:r>
          </a:p>
          <a:p>
            <a:pPr lvl="1" eaLnBrk="1" hangingPunct="1">
              <a:lnSpc>
                <a:spcPct val="80000"/>
              </a:lnSpc>
            </a:pPr>
            <a:r>
              <a:rPr lang="en-US" sz="1400" b="1" u="sng" smtClean="0">
                <a:solidFill>
                  <a:srgbClr val="FF0000"/>
                </a:solidFill>
              </a:rPr>
              <a:t>($30 Value)</a:t>
            </a:r>
            <a:r>
              <a:rPr lang="en-US" sz="1600" b="1" smtClean="0">
                <a:solidFill>
                  <a:srgbClr val="FF0000"/>
                </a:solidFill>
              </a:rPr>
              <a:t> </a:t>
            </a:r>
          </a:p>
          <a:p>
            <a:pPr eaLnBrk="1" hangingPunct="1">
              <a:lnSpc>
                <a:spcPct val="80000"/>
              </a:lnSpc>
            </a:pPr>
            <a:endParaRPr lang="en-US" sz="1800" b="1" smtClean="0">
              <a:solidFill>
                <a:srgbClr val="FF0000"/>
              </a:solidFill>
            </a:endParaRPr>
          </a:p>
          <a:p>
            <a:pPr algn="ctr" eaLnBrk="1" hangingPunct="1">
              <a:lnSpc>
                <a:spcPct val="80000"/>
              </a:lnSpc>
              <a:buFont typeface="Arial" charset="0"/>
              <a:buNone/>
            </a:pPr>
            <a:r>
              <a:rPr lang="en-US" sz="2000" b="1" smtClean="0">
                <a:solidFill>
                  <a:srgbClr val="FF0000"/>
                </a:solidFill>
              </a:rPr>
              <a:t>TOTAL VALUE is over $1,000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4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418">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418">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4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5" name="Rectangle 2"/>
          <p:cNvSpPr>
            <a:spLocks noGrp="1"/>
          </p:cNvSpPr>
          <p:nvPr>
            <p:ph type="title"/>
          </p:nvPr>
        </p:nvSpPr>
        <p:spPr/>
        <p:txBody>
          <a:bodyPr/>
          <a:lstStyle/>
          <a:p>
            <a:r>
              <a:rPr lang="en-US" smtClean="0"/>
              <a:t>What is the actual cost?</a:t>
            </a:r>
          </a:p>
        </p:txBody>
      </p:sp>
      <p:sp>
        <p:nvSpPr>
          <p:cNvPr id="108547" name="Rectangle 3"/>
          <p:cNvSpPr>
            <a:spLocks noGrp="1"/>
          </p:cNvSpPr>
          <p:nvPr>
            <p:ph type="body" idx="1"/>
          </p:nvPr>
        </p:nvSpPr>
        <p:spPr/>
        <p:txBody>
          <a:bodyPr/>
          <a:lstStyle/>
          <a:p>
            <a:r>
              <a:rPr lang="en-US" b="1" smtClean="0">
                <a:solidFill>
                  <a:srgbClr val="FF0000"/>
                </a:solidFill>
              </a:rPr>
              <a:t>It isn’t $1,000</a:t>
            </a:r>
          </a:p>
          <a:p>
            <a:r>
              <a:rPr lang="en-US" b="1" smtClean="0">
                <a:solidFill>
                  <a:srgbClr val="FF0000"/>
                </a:solidFill>
              </a:rPr>
              <a:t>It isn’t even $500</a:t>
            </a:r>
          </a:p>
          <a:p>
            <a:r>
              <a:rPr lang="en-US" b="1" smtClean="0">
                <a:solidFill>
                  <a:srgbClr val="008000"/>
                </a:solidFill>
              </a:rPr>
              <a:t>It is Only $197</a:t>
            </a:r>
            <a:r>
              <a:rPr lang="en-US" smtClean="0">
                <a:solidFill>
                  <a:srgbClr val="008000"/>
                </a:solidFill>
              </a:rPr>
              <a:t> for the helping kids CEU bundle + 4 bonuses</a:t>
            </a:r>
          </a:p>
          <a:p>
            <a:r>
              <a:rPr lang="en-US" smtClean="0">
                <a:solidFill>
                  <a:srgbClr val="008000"/>
                </a:solidFill>
              </a:rPr>
              <a:t>Go here: </a:t>
            </a:r>
          </a:p>
          <a:p>
            <a:pPr>
              <a:buFont typeface="Arial" charset="0"/>
              <a:buNone/>
            </a:pPr>
            <a:r>
              <a:rPr lang="en-US" smtClean="0">
                <a:hlinkClick r:id="rId2"/>
              </a:rPr>
              <a:t>www.dannypettry.com/SuperCEUbundle.html</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smtClean="0"/>
              <a:t>Guarantee</a:t>
            </a:r>
          </a:p>
        </p:txBody>
      </p:sp>
      <p:sp>
        <p:nvSpPr>
          <p:cNvPr id="150530" name="Text Placeholder 2"/>
          <p:cNvSpPr>
            <a:spLocks noGrp="1"/>
          </p:cNvSpPr>
          <p:nvPr>
            <p:ph type="body" idx="1"/>
          </p:nvPr>
        </p:nvSpPr>
        <p:spPr/>
        <p:txBody>
          <a:bodyPr/>
          <a:lstStyle/>
          <a:p>
            <a:pPr eaLnBrk="1" hangingPunct="1"/>
            <a:r>
              <a:rPr lang="en-US" smtClean="0"/>
              <a:t>Danny Pettry offers 100%, 60-day Money-back guarantee. </a:t>
            </a:r>
          </a:p>
          <a:p>
            <a:pPr algn="ctr" eaLnBrk="1" hangingPunct="1">
              <a:buFont typeface="Arial" charset="0"/>
              <a:buNone/>
            </a:pPr>
            <a:endParaRPr lang="en-US" smtClean="0"/>
          </a:p>
        </p:txBody>
      </p:sp>
      <p:pic>
        <p:nvPicPr>
          <p:cNvPr id="150531" name="Picture 7" descr="Guarantee1"/>
          <p:cNvPicPr>
            <a:picLocks noChangeAspect="1" noChangeArrowheads="1"/>
          </p:cNvPicPr>
          <p:nvPr/>
        </p:nvPicPr>
        <p:blipFill>
          <a:blip r:embed="rId2"/>
          <a:srcRect/>
          <a:stretch>
            <a:fillRect/>
          </a:stretch>
        </p:blipFill>
        <p:spPr bwMode="auto">
          <a:xfrm>
            <a:off x="1295400" y="3238500"/>
            <a:ext cx="1428750" cy="1428750"/>
          </a:xfrm>
          <a:prstGeom prst="rect">
            <a:avLst/>
          </a:prstGeom>
          <a:noFill/>
          <a:ln w="9525">
            <a:noFill/>
            <a:miter lim="800000"/>
            <a:headEnd/>
            <a:tailEnd/>
          </a:ln>
        </p:spPr>
      </p:pic>
      <p:pic>
        <p:nvPicPr>
          <p:cNvPr id="150532" name="Picture 8" descr="Guarantee2"/>
          <p:cNvPicPr>
            <a:picLocks noChangeAspect="1" noChangeArrowheads="1"/>
          </p:cNvPicPr>
          <p:nvPr/>
        </p:nvPicPr>
        <p:blipFill>
          <a:blip r:embed="rId3"/>
          <a:srcRect/>
          <a:stretch>
            <a:fillRect/>
          </a:stretch>
        </p:blipFill>
        <p:spPr bwMode="auto">
          <a:xfrm>
            <a:off x="2971800" y="3238500"/>
            <a:ext cx="1428750" cy="1428750"/>
          </a:xfrm>
          <a:prstGeom prst="rect">
            <a:avLst/>
          </a:prstGeom>
          <a:noFill/>
          <a:ln w="9525">
            <a:noFill/>
            <a:miter lim="800000"/>
            <a:headEnd/>
            <a:tailEnd/>
          </a:ln>
        </p:spPr>
      </p:pic>
      <p:pic>
        <p:nvPicPr>
          <p:cNvPr id="150533" name="Picture 9" descr="dannypettry"/>
          <p:cNvPicPr>
            <a:picLocks noChangeAspect="1" noChangeArrowheads="1"/>
          </p:cNvPicPr>
          <p:nvPr/>
        </p:nvPicPr>
        <p:blipFill>
          <a:blip r:embed="rId4"/>
          <a:srcRect/>
          <a:stretch>
            <a:fillRect/>
          </a:stretch>
        </p:blipFill>
        <p:spPr bwMode="auto">
          <a:xfrm>
            <a:off x="5105400" y="3619500"/>
            <a:ext cx="1952625"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1553" name="Picture 2" descr="canstockphoto16967214"/>
          <p:cNvPicPr>
            <a:picLocks noChangeAspect="1" noChangeArrowheads="1"/>
          </p:cNvPicPr>
          <p:nvPr/>
        </p:nvPicPr>
        <p:blipFill>
          <a:blip r:embed="rId3"/>
          <a:srcRect/>
          <a:stretch>
            <a:fillRect/>
          </a:stretch>
        </p:blipFill>
        <p:spPr bwMode="auto">
          <a:xfrm>
            <a:off x="1752600" y="266700"/>
            <a:ext cx="5791200" cy="508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p:cNvSpPr>
          <p:nvPr>
            <p:ph type="title"/>
          </p:nvPr>
        </p:nvSpPr>
        <p:spPr/>
        <p:txBody>
          <a:bodyPr/>
          <a:lstStyle/>
          <a:p>
            <a:r>
              <a:rPr lang="en-US" sz="4000" smtClean="0"/>
              <a:t/>
            </a:r>
            <a:br>
              <a:rPr lang="en-US" sz="4000" smtClean="0"/>
            </a:br>
            <a:r>
              <a:rPr lang="en-US" sz="4000" smtClean="0"/>
              <a:t>Qualifications</a:t>
            </a:r>
          </a:p>
        </p:txBody>
      </p:sp>
      <p:sp>
        <p:nvSpPr>
          <p:cNvPr id="153602" name="Rectangle 3"/>
          <p:cNvSpPr>
            <a:spLocks noGrp="1"/>
          </p:cNvSpPr>
          <p:nvPr>
            <p:ph type="body" idx="1"/>
          </p:nvPr>
        </p:nvSpPr>
        <p:spPr/>
        <p:txBody>
          <a:bodyPr/>
          <a:lstStyle/>
          <a:p>
            <a:r>
              <a:rPr lang="en-US" smtClean="0"/>
              <a:t>Danny Pettry is qualified to teach these courses. </a:t>
            </a:r>
          </a:p>
          <a:p>
            <a:r>
              <a:rPr lang="en-US" smtClean="0"/>
              <a:t>He has been a CTRS since 2002. </a:t>
            </a:r>
          </a:p>
          <a:p>
            <a:r>
              <a:rPr lang="en-US" smtClean="0"/>
              <a:t>He has advanced degrees in both Rec Therapy and Mental Health Counseling.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5" name="Title 1"/>
          <p:cNvSpPr>
            <a:spLocks noGrp="1"/>
          </p:cNvSpPr>
          <p:nvPr>
            <p:ph type="title" idx="4294967295"/>
          </p:nvPr>
        </p:nvSpPr>
        <p:spPr/>
        <p:txBody>
          <a:bodyPr/>
          <a:lstStyle/>
          <a:p>
            <a:pPr eaLnBrk="1" hangingPunct="1"/>
            <a:r>
              <a:rPr lang="en-US" smtClean="0"/>
              <a:t>Pettry Qualifications </a:t>
            </a:r>
          </a:p>
        </p:txBody>
      </p:sp>
      <p:sp>
        <p:nvSpPr>
          <p:cNvPr id="21506" name="Text Placeholder 2"/>
          <p:cNvSpPr>
            <a:spLocks noGrp="1"/>
          </p:cNvSpPr>
          <p:nvPr>
            <p:ph type="body" idx="4294967295"/>
          </p:nvPr>
        </p:nvSpPr>
        <p:spPr/>
        <p:txBody>
          <a:bodyPr/>
          <a:lstStyle/>
          <a:p>
            <a:pPr eaLnBrk="1" hangingPunct="1"/>
            <a:r>
              <a:rPr lang="en-US" smtClean="0"/>
              <a:t>Provide online continuing education courses for recreational therapists! </a:t>
            </a:r>
          </a:p>
          <a:p>
            <a:pPr eaLnBrk="1" hangingPunct="1"/>
            <a:r>
              <a:rPr lang="en-US" smtClean="0"/>
              <a:t>online CEU program, </a:t>
            </a:r>
            <a:r>
              <a:rPr lang="en-US" b="1" i="1" smtClean="0"/>
              <a:t>DannyPettry.com</a:t>
            </a:r>
            <a:r>
              <a:rPr lang="en-US" smtClean="0"/>
              <a:t> has had over 1,000 satisfied students since 2007.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49" name="Title 1"/>
          <p:cNvSpPr>
            <a:spLocks noGrp="1"/>
          </p:cNvSpPr>
          <p:nvPr>
            <p:ph type="ctrTitle" idx="4294967295"/>
          </p:nvPr>
        </p:nvSpPr>
        <p:spPr>
          <a:xfrm>
            <a:off x="685800" y="1774825"/>
            <a:ext cx="7772400" cy="1225550"/>
          </a:xfrm>
        </p:spPr>
        <p:txBody>
          <a:bodyPr/>
          <a:lstStyle/>
          <a:p>
            <a:pPr eaLnBrk="1" hangingPunct="1"/>
            <a:r>
              <a:rPr lang="en-US" sz="4000" smtClean="0"/>
              <a:t>Get Started Now with Danny Pettry’s Super-CEU-Bundle Today</a:t>
            </a:r>
          </a:p>
        </p:txBody>
      </p:sp>
      <p:sp>
        <p:nvSpPr>
          <p:cNvPr id="74754" name="Text Placeholder 2"/>
          <p:cNvSpPr>
            <a:spLocks noGrp="1"/>
          </p:cNvSpPr>
          <p:nvPr>
            <p:ph type="subTitle" idx="4294967295"/>
          </p:nvPr>
        </p:nvSpPr>
        <p:spPr>
          <a:xfrm>
            <a:off x="0" y="3238500"/>
            <a:ext cx="9144000" cy="1460500"/>
          </a:xfrm>
        </p:spPr>
        <p:txBody>
          <a:bodyPr/>
          <a:lstStyle/>
          <a:p>
            <a:pPr marL="0" indent="0" algn="ctr" eaLnBrk="1" hangingPunct="1">
              <a:lnSpc>
                <a:spcPct val="90000"/>
              </a:lnSpc>
              <a:buFont typeface="Arial" charset="0"/>
              <a:buNone/>
            </a:pPr>
            <a:r>
              <a:rPr lang="en-US" b="1" u="sng" smtClean="0">
                <a:hlinkClick r:id="rId2"/>
              </a:rPr>
              <a:t>http://www.dannypettry.com/septoffer.html</a:t>
            </a:r>
            <a:r>
              <a:rPr lang="en-US" b="1" u="sng" smtClean="0"/>
              <a:t> </a:t>
            </a:r>
          </a:p>
          <a:p>
            <a:pPr marL="0" indent="0" algn="ctr" eaLnBrk="1" hangingPunct="1">
              <a:lnSpc>
                <a:spcPct val="90000"/>
              </a:lnSpc>
              <a:buFont typeface="Arial" charset="0"/>
              <a:buNone/>
            </a:pPr>
            <a:r>
              <a:rPr lang="en-US" smtClean="0"/>
              <a:t>*offer is limited time only. It will end soon.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ctrTitle"/>
          </p:nvPr>
        </p:nvSpPr>
        <p:spPr>
          <a:xfrm>
            <a:off x="685800" y="1774825"/>
            <a:ext cx="7772400" cy="1225550"/>
          </a:xfrm>
        </p:spPr>
        <p:txBody>
          <a:bodyPr/>
          <a:lstStyle/>
          <a:p>
            <a:pPr eaLnBrk="1" hangingPunct="1"/>
            <a:r>
              <a:rPr lang="en-US" sz="4000" smtClean="0"/>
              <a:t>Get Started Now with </a:t>
            </a:r>
            <a:br>
              <a:rPr lang="en-US" sz="4000" smtClean="0"/>
            </a:br>
            <a:r>
              <a:rPr lang="en-US" sz="4000" smtClean="0"/>
              <a:t>Danny Pettry’s</a:t>
            </a:r>
            <a:br>
              <a:rPr lang="en-US" sz="4000" smtClean="0"/>
            </a:br>
            <a:r>
              <a:rPr lang="en-US" sz="4000" smtClean="0"/>
              <a:t>CEU Bundles! </a:t>
            </a:r>
          </a:p>
        </p:txBody>
      </p:sp>
      <p:sp>
        <p:nvSpPr>
          <p:cNvPr id="156674" name="Text Placeholder 2"/>
          <p:cNvSpPr>
            <a:spLocks noGrp="1"/>
          </p:cNvSpPr>
          <p:nvPr>
            <p:ph type="subTitle" idx="1"/>
          </p:nvPr>
        </p:nvSpPr>
        <p:spPr>
          <a:xfrm>
            <a:off x="0" y="3238500"/>
            <a:ext cx="9144000" cy="1460500"/>
          </a:xfrm>
        </p:spPr>
        <p:txBody>
          <a:bodyPr/>
          <a:lstStyle/>
          <a:p>
            <a:pPr eaLnBrk="1" hangingPunct="1">
              <a:lnSpc>
                <a:spcPct val="90000"/>
              </a:lnSpc>
            </a:pPr>
            <a:endParaRPr lang="en-US" sz="5400" b="1" smtClean="0">
              <a:solidFill>
                <a:srgbClr val="00B050"/>
              </a:solidFill>
            </a:endParaRPr>
          </a:p>
          <a:p>
            <a:pPr eaLnBrk="1" hangingPunct="1">
              <a:lnSpc>
                <a:spcPct val="90000"/>
              </a:lnSpc>
            </a:pPr>
            <a:r>
              <a:rPr lang="en-US" b="1" u="sng" smtClean="0">
                <a:hlinkClick r:id="rId2"/>
              </a:rPr>
              <a:t>http://www.dannypettry.com/septoffer.html</a:t>
            </a:r>
            <a:r>
              <a:rPr lang="en-US" b="1" u="sng"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smtClean="0"/>
              <a:t>My activity ebooks</a:t>
            </a:r>
          </a:p>
        </p:txBody>
      </p:sp>
      <p:sp>
        <p:nvSpPr>
          <p:cNvPr id="18434" name="Rectangle 3"/>
          <p:cNvSpPr>
            <a:spLocks noGrp="1"/>
          </p:cNvSpPr>
          <p:nvPr>
            <p:ph type="body" idx="1"/>
          </p:nvPr>
        </p:nvSpPr>
        <p:spPr/>
        <p:txBody>
          <a:bodyPr/>
          <a:lstStyle/>
          <a:p>
            <a:r>
              <a:rPr lang="en-US" smtClean="0"/>
              <a:t>You can easily print out pages. They are children-focused:</a:t>
            </a:r>
          </a:p>
          <a:p>
            <a:pPr lvl="1"/>
            <a:r>
              <a:rPr lang="en-US" smtClean="0"/>
              <a:t>Exploring emotions through Activities</a:t>
            </a:r>
          </a:p>
          <a:p>
            <a:pPr lvl="1"/>
            <a:r>
              <a:rPr lang="en-US" smtClean="0"/>
              <a:t>Learning about leisure through Activities</a:t>
            </a:r>
          </a:p>
          <a:p>
            <a:pPr lvl="1"/>
            <a:r>
              <a:rPr lang="en-US" smtClean="0"/>
              <a:t>Fun ways to stay fit through Activities </a:t>
            </a:r>
          </a:p>
          <a:p>
            <a:pPr lvl="1"/>
            <a:r>
              <a:rPr lang="en-US" smtClean="0"/>
              <a:t>Building social skills through Activities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pPr eaLnBrk="1" hangingPunct="1"/>
            <a:r>
              <a:rPr lang="en-US" smtClean="0"/>
              <a:t>REWARD:</a:t>
            </a:r>
          </a:p>
        </p:txBody>
      </p:sp>
      <p:sp>
        <p:nvSpPr>
          <p:cNvPr id="157698" name="Text Placeholder 2"/>
          <p:cNvSpPr>
            <a:spLocks noGrp="1"/>
          </p:cNvSpPr>
          <p:nvPr>
            <p:ph type="body" idx="1"/>
          </p:nvPr>
        </p:nvSpPr>
        <p:spPr/>
        <p:txBody>
          <a:bodyPr/>
          <a:lstStyle/>
          <a:p>
            <a:pPr eaLnBrk="1" hangingPunct="1"/>
            <a:r>
              <a:rPr lang="en-US" smtClean="0"/>
              <a:t>For Those Of You Who Stuck Around!</a:t>
            </a:r>
          </a:p>
          <a:p>
            <a:pPr eaLnBrk="1" hangingPunct="1"/>
            <a:r>
              <a:rPr lang="en-US" smtClean="0"/>
              <a:t>Here's how to get your four gifts that I promised at the start of this session.</a:t>
            </a:r>
          </a:p>
          <a:p>
            <a:pPr eaLnBrk="1" hangingPunct="1"/>
            <a:r>
              <a:rPr lang="en-US" smtClean="0"/>
              <a:t>Go here: </a:t>
            </a:r>
          </a:p>
          <a:p>
            <a:pPr eaLnBrk="1" hangingPunct="1"/>
            <a:r>
              <a:rPr lang="en-US" smtClean="0">
                <a:hlinkClick r:id="rId2"/>
              </a:rPr>
              <a:t>http://www.DannyPettry.com/promise.html</a:t>
            </a:r>
            <a:r>
              <a:rPr lang="en-US" smtClean="0"/>
              <a:t>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p:cNvSpPr>
          <p:nvPr>
            <p:ph type="title"/>
          </p:nvPr>
        </p:nvSpPr>
        <p:spPr/>
        <p:txBody>
          <a:bodyPr/>
          <a:lstStyle/>
          <a:p>
            <a:r>
              <a:rPr lang="en-US" smtClean="0"/>
              <a:t>Door Prize </a:t>
            </a:r>
          </a:p>
        </p:txBody>
      </p:sp>
      <p:sp>
        <p:nvSpPr>
          <p:cNvPr id="158722" name="Rectangle 3"/>
          <p:cNvSpPr>
            <a:spLocks noGrp="1"/>
          </p:cNvSpPr>
          <p:nvPr>
            <p:ph type="body" idx="1"/>
          </p:nvPr>
        </p:nvSpPr>
        <p:spPr/>
        <p:txBody>
          <a:bodyPr/>
          <a:lstStyle/>
          <a:p>
            <a:r>
              <a:rPr lang="en-US" smtClean="0"/>
              <a:t>Who are the winners today?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p:cNvSpPr>
          <p:nvPr>
            <p:ph type="title"/>
          </p:nvPr>
        </p:nvSpPr>
        <p:spPr/>
        <p:txBody>
          <a:bodyPr/>
          <a:lstStyle/>
          <a:p>
            <a:r>
              <a:rPr lang="en-US" smtClean="0"/>
              <a:t>Questions and Answers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hal4"/>
          <p:cNvPicPr>
            <a:picLocks noChangeAspect="1" noChangeArrowheads="1"/>
          </p:cNvPicPr>
          <p:nvPr/>
        </p:nvPicPr>
        <p:blipFill>
          <a:blip r:embed="rId2"/>
          <a:srcRect/>
          <a:stretch>
            <a:fillRect/>
          </a:stretch>
        </p:blipFill>
        <p:spPr bwMode="auto">
          <a:xfrm>
            <a:off x="1752600" y="342900"/>
            <a:ext cx="2239963" cy="2362200"/>
          </a:xfrm>
          <a:prstGeom prst="rect">
            <a:avLst/>
          </a:prstGeom>
          <a:noFill/>
          <a:ln w="9525">
            <a:noFill/>
            <a:miter lim="800000"/>
            <a:headEnd/>
            <a:tailEnd/>
          </a:ln>
        </p:spPr>
      </p:pic>
      <p:pic>
        <p:nvPicPr>
          <p:cNvPr id="19458" name="Picture 5" descr="half5"/>
          <p:cNvPicPr>
            <a:picLocks noChangeAspect="1" noChangeArrowheads="1"/>
          </p:cNvPicPr>
          <p:nvPr/>
        </p:nvPicPr>
        <p:blipFill>
          <a:blip r:embed="rId3"/>
          <a:srcRect/>
          <a:stretch>
            <a:fillRect/>
          </a:stretch>
        </p:blipFill>
        <p:spPr bwMode="auto">
          <a:xfrm>
            <a:off x="4572000" y="419100"/>
            <a:ext cx="2205038" cy="2324100"/>
          </a:xfrm>
          <a:prstGeom prst="rect">
            <a:avLst/>
          </a:prstGeom>
          <a:noFill/>
          <a:ln w="9525">
            <a:noFill/>
            <a:miter lim="800000"/>
            <a:headEnd/>
            <a:tailEnd/>
          </a:ln>
        </p:spPr>
      </p:pic>
      <p:pic>
        <p:nvPicPr>
          <p:cNvPr id="19459" name="Picture 6" descr="half6"/>
          <p:cNvPicPr>
            <a:picLocks noChangeAspect="1" noChangeArrowheads="1"/>
          </p:cNvPicPr>
          <p:nvPr/>
        </p:nvPicPr>
        <p:blipFill>
          <a:blip r:embed="rId4"/>
          <a:srcRect/>
          <a:stretch>
            <a:fillRect/>
          </a:stretch>
        </p:blipFill>
        <p:spPr bwMode="auto">
          <a:xfrm>
            <a:off x="1600200" y="2781300"/>
            <a:ext cx="2349500" cy="2476500"/>
          </a:xfrm>
          <a:prstGeom prst="rect">
            <a:avLst/>
          </a:prstGeom>
          <a:noFill/>
          <a:ln w="9525">
            <a:noFill/>
            <a:miter lim="800000"/>
            <a:headEnd/>
            <a:tailEnd/>
          </a:ln>
        </p:spPr>
      </p:pic>
      <p:pic>
        <p:nvPicPr>
          <p:cNvPr id="19460" name="Picture 7" descr="half7"/>
          <p:cNvPicPr>
            <a:picLocks noChangeAspect="1" noChangeArrowheads="1"/>
          </p:cNvPicPr>
          <p:nvPr/>
        </p:nvPicPr>
        <p:blipFill>
          <a:blip r:embed="rId5"/>
          <a:srcRect/>
          <a:stretch>
            <a:fillRect/>
          </a:stretch>
        </p:blipFill>
        <p:spPr bwMode="auto">
          <a:xfrm>
            <a:off x="4648200" y="2933700"/>
            <a:ext cx="20955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Need Your Attention Please...</a:t>
            </a:r>
          </a:p>
        </p:txBody>
      </p:sp>
      <p:pic>
        <p:nvPicPr>
          <p:cNvPr id="20482" name="Picture 4" descr="canstockphoto25949373"/>
          <p:cNvPicPr>
            <a:picLocks noChangeAspect="1" noChangeArrowheads="1"/>
          </p:cNvPicPr>
          <p:nvPr/>
        </p:nvPicPr>
        <p:blipFill>
          <a:blip r:embed="rId2"/>
          <a:srcRect/>
          <a:stretch>
            <a:fillRect/>
          </a:stretch>
        </p:blipFill>
        <p:spPr bwMode="auto">
          <a:xfrm>
            <a:off x="762000" y="1081088"/>
            <a:ext cx="7620000"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smtClean="0"/>
              <a:t>I Need Your Attention Please...</a:t>
            </a:r>
          </a:p>
        </p:txBody>
      </p:sp>
      <p:sp>
        <p:nvSpPr>
          <p:cNvPr id="15362" name="Text Placeholder 2"/>
          <p:cNvSpPr>
            <a:spLocks noGrp="1"/>
          </p:cNvSpPr>
          <p:nvPr>
            <p:ph type="body" idx="4294967295"/>
          </p:nvPr>
        </p:nvSpPr>
        <p:spPr/>
        <p:txBody>
          <a:bodyPr/>
          <a:lstStyle/>
          <a:p>
            <a:pPr eaLnBrk="1" hangingPunct="1"/>
            <a:r>
              <a:rPr lang="en-US" smtClean="0"/>
              <a:t>Turn off cell phones</a:t>
            </a:r>
          </a:p>
          <a:p>
            <a:pPr eaLnBrk="1" hangingPunct="1"/>
            <a:r>
              <a:rPr lang="en-US" smtClean="0"/>
              <a:t>Turn off Facebook</a:t>
            </a:r>
          </a:p>
          <a:p>
            <a:pPr eaLnBrk="1" hangingPunct="1"/>
            <a:r>
              <a:rPr lang="en-US" smtClean="0"/>
              <a:t>If you're a Recreational Therapist and you’re serious about helping children to make positive character choices… then you’re going to want to stay focused…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en-US" smtClean="0"/>
              <a:t>Why is it good to stay focused?</a:t>
            </a:r>
          </a:p>
        </p:txBody>
      </p:sp>
      <p:sp>
        <p:nvSpPr>
          <p:cNvPr id="22530" name="Rectangle 3"/>
          <p:cNvSpPr>
            <a:spLocks noGrp="1"/>
          </p:cNvSpPr>
          <p:nvPr>
            <p:ph type="body" idx="1"/>
          </p:nvPr>
        </p:nvSpPr>
        <p:spPr/>
        <p:txBody>
          <a:bodyPr/>
          <a:lstStyle/>
          <a:p>
            <a:pPr>
              <a:lnSpc>
                <a:spcPct val="90000"/>
              </a:lnSpc>
            </a:pPr>
            <a:r>
              <a:rPr lang="en-US" smtClean="0"/>
              <a:t>It makes you smarter </a:t>
            </a:r>
          </a:p>
          <a:p>
            <a:pPr>
              <a:lnSpc>
                <a:spcPct val="90000"/>
              </a:lnSpc>
            </a:pPr>
            <a:r>
              <a:rPr lang="en-US" smtClean="0"/>
              <a:t>I was recently reading, Dan Hurley’s book: </a:t>
            </a:r>
            <a:r>
              <a:rPr lang="en-US" i="1" smtClean="0"/>
              <a:t>Smarter. </a:t>
            </a:r>
          </a:p>
          <a:p>
            <a:pPr>
              <a:lnSpc>
                <a:spcPct val="90000"/>
              </a:lnSpc>
            </a:pPr>
            <a:r>
              <a:rPr lang="en-US" smtClean="0"/>
              <a:t>One of the tips was being focused on one thing/ being mindful.</a:t>
            </a:r>
          </a:p>
          <a:p>
            <a:pPr>
              <a:lnSpc>
                <a:spcPct val="90000"/>
              </a:lnSpc>
            </a:pPr>
            <a:r>
              <a:rPr lang="en-US" smtClean="0"/>
              <a:t>Author, Tim Ferris had a blog entry that said multi-tasking kills brain cells.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en-US" smtClean="0"/>
              <a:t>Who Are You! </a:t>
            </a:r>
          </a:p>
        </p:txBody>
      </p:sp>
      <p:sp>
        <p:nvSpPr>
          <p:cNvPr id="23554" name="Rectangle 3"/>
          <p:cNvSpPr>
            <a:spLocks noGrp="1"/>
          </p:cNvSpPr>
          <p:nvPr>
            <p:ph type="body" idx="1"/>
          </p:nvPr>
        </p:nvSpPr>
        <p:spPr/>
        <p:txBody>
          <a:bodyPr/>
          <a:lstStyle/>
          <a:p>
            <a:r>
              <a:rPr lang="en-US" smtClean="0"/>
              <a:t>I want to know who you are! </a:t>
            </a:r>
          </a:p>
          <a:p>
            <a:r>
              <a:rPr lang="en-US" smtClean="0"/>
              <a:t>Type in the box how you work with children: in example: at a hospital, as a parent, as a teacher, or rec therapy in schools, etc. Let me know. </a:t>
            </a:r>
          </a:p>
          <a:p>
            <a:r>
              <a:rPr lang="en-US" smtClean="0"/>
              <a:t>What do you hope to learn or gain form this session.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Title 1"/>
          <p:cNvSpPr>
            <a:spLocks noGrp="1"/>
          </p:cNvSpPr>
          <p:nvPr>
            <p:ph type="ctrTitle" idx="4294967295"/>
          </p:nvPr>
        </p:nvSpPr>
        <p:spPr>
          <a:xfrm>
            <a:off x="685800" y="1774825"/>
            <a:ext cx="7772400" cy="1225550"/>
          </a:xfrm>
        </p:spPr>
        <p:txBody>
          <a:bodyPr/>
          <a:lstStyle/>
          <a:p>
            <a:pPr eaLnBrk="1" hangingPunct="1"/>
            <a:r>
              <a:rPr lang="en-US" smtClean="0"/>
              <a:t>You might be asking yourself:</a:t>
            </a:r>
          </a:p>
        </p:txBody>
      </p:sp>
      <p:sp>
        <p:nvSpPr>
          <p:cNvPr id="14338" name="Subtitle 3"/>
          <p:cNvSpPr>
            <a:spLocks noGrp="1"/>
          </p:cNvSpPr>
          <p:nvPr>
            <p:ph type="subTitle" idx="4294967295"/>
          </p:nvPr>
        </p:nvSpPr>
        <p:spPr>
          <a:xfrm>
            <a:off x="762000" y="3238500"/>
            <a:ext cx="7391400" cy="1460500"/>
          </a:xfrm>
        </p:spPr>
        <p:txBody>
          <a:bodyPr/>
          <a:lstStyle/>
          <a:p>
            <a:pPr marL="0" indent="0" eaLnBrk="1" hangingPunct="1"/>
            <a:r>
              <a:rPr lang="en-US" sz="2800" smtClean="0"/>
              <a:t>Who is Danny Pettry?</a:t>
            </a:r>
          </a:p>
          <a:p>
            <a:pPr marL="0" indent="0" eaLnBrk="1" hangingPunct="1"/>
            <a:r>
              <a:rPr lang="en-US" sz="2800" smtClean="0"/>
              <a:t>Why is he qualified to present this session?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a:spLocks noGrp="1"/>
          </p:cNvSpPr>
          <p:nvPr>
            <p:ph type="ctrTitle" idx="4294967295"/>
          </p:nvPr>
        </p:nvSpPr>
        <p:spPr>
          <a:xfrm>
            <a:off x="685800" y="1774825"/>
            <a:ext cx="7772400" cy="1225550"/>
          </a:xfrm>
        </p:spPr>
        <p:txBody>
          <a:bodyPr/>
          <a:lstStyle/>
          <a:p>
            <a:pPr eaLnBrk="1" hangingPunct="1"/>
            <a:r>
              <a:rPr lang="en-US" sz="4000" smtClean="0"/>
              <a:t>I want to briefly discuss </a:t>
            </a:r>
            <a:br>
              <a:rPr lang="en-US" sz="4000" smtClean="0"/>
            </a:br>
            <a:r>
              <a:rPr lang="en-US" sz="4000" smtClean="0"/>
              <a:t>my credentials</a:t>
            </a:r>
          </a:p>
        </p:txBody>
      </p:sp>
      <p:sp>
        <p:nvSpPr>
          <p:cNvPr id="15362" name="Subtitle 3"/>
          <p:cNvSpPr>
            <a:spLocks noGrp="1"/>
          </p:cNvSpPr>
          <p:nvPr>
            <p:ph type="subTitle" idx="4294967295"/>
          </p:nvPr>
        </p:nvSpPr>
        <p:spPr>
          <a:xfrm>
            <a:off x="762000" y="3238500"/>
            <a:ext cx="7391400" cy="1460500"/>
          </a:xfrm>
        </p:spPr>
        <p:txBody>
          <a:bodyPr/>
          <a:lstStyle/>
          <a:p>
            <a:pPr marL="0" indent="0" eaLnBrk="1" hangingPunct="1">
              <a:lnSpc>
                <a:spcPct val="90000"/>
              </a:lnSpc>
              <a:buFont typeface="Arial" charset="0"/>
              <a:buNone/>
            </a:pPr>
            <a:r>
              <a:rPr lang="en-US" smtClean="0"/>
              <a:t>And Then I want to tell you everything I know about trauma-informed care for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mtClean="0"/>
              <a:t>Who is Danny Pettry?</a:t>
            </a:r>
          </a:p>
        </p:txBody>
      </p:sp>
      <p:sp>
        <p:nvSpPr>
          <p:cNvPr id="22530" name="Text Placeholder 2"/>
          <p:cNvSpPr>
            <a:spLocks noGrp="1"/>
          </p:cNvSpPr>
          <p:nvPr>
            <p:ph type="body" idx="4294967295"/>
          </p:nvPr>
        </p:nvSpPr>
        <p:spPr/>
        <p:txBody>
          <a:bodyPr/>
          <a:lstStyle/>
          <a:p>
            <a:pPr eaLnBrk="1" hangingPunct="1"/>
            <a:r>
              <a:rPr lang="en-US" smtClean="0"/>
              <a:t>Professional Practitioner</a:t>
            </a:r>
          </a:p>
          <a:p>
            <a:pPr lvl="1" eaLnBrk="1" hangingPunct="1"/>
            <a:r>
              <a:rPr lang="en-US" smtClean="0"/>
              <a:t>Completed undergraduate internship (in 2002) with adults and seniors for an acute-care psychiatric unit at a medical center. </a:t>
            </a:r>
          </a:p>
          <a:p>
            <a:pPr lvl="1" eaLnBrk="1" hangingPunct="1"/>
            <a:r>
              <a:rPr lang="en-US" smtClean="0"/>
              <a:t>First job offer (Aug. 2002) was providing services for children with abuse-reactive needs. I’ve worked there ever since.</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p:txBody>
          <a:bodyPr/>
          <a:lstStyle/>
          <a:p>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REC THERAPY FOR CHILDREN </a:t>
            </a:r>
            <a:br>
              <a:rPr lang="en-US" sz="4000" smtClean="0"/>
            </a:br>
            <a:r>
              <a:rPr lang="en-US" sz="4000" smtClean="0"/>
              <a:t>(AGES 7 TO 12) WITH ABUSE-REACTIVE NEEDS AT A RESIDENTIAL PSYCHIATRIC TREATMENT FACILITY</a:t>
            </a:r>
            <a:br>
              <a:rPr lang="en-US" sz="4000" smtClean="0"/>
            </a:br>
            <a:r>
              <a:rPr lang="en-US" sz="4000" smtClean="0"/>
              <a:t>Monday, Sept. 12</a:t>
            </a:r>
            <a:r>
              <a:rPr lang="en-US" sz="4000" baseline="30000" smtClean="0"/>
              <a:t>th</a:t>
            </a:r>
            <a:r>
              <a:rPr lang="en-US" sz="4000" smtClean="0"/>
              <a:t>, 2016</a:t>
            </a:r>
            <a:br>
              <a:rPr lang="en-US" sz="4000" smtClean="0"/>
            </a:br>
            <a:r>
              <a:rPr lang="en-US" sz="4000" smtClean="0"/>
              <a:t>10:00 a.m. </a:t>
            </a:r>
            <a:br>
              <a:rPr lang="en-US" sz="4000" smtClean="0"/>
            </a:br>
            <a:r>
              <a:rPr lang="en-US" sz="4000" smtClean="0"/>
              <a:t>ATRA Conference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About the kids</a:t>
            </a:r>
          </a:p>
        </p:txBody>
      </p:sp>
      <p:sp>
        <p:nvSpPr>
          <p:cNvPr id="27650" name="Text Placeholder 2"/>
          <p:cNvSpPr>
            <a:spLocks noGrp="1"/>
          </p:cNvSpPr>
          <p:nvPr>
            <p:ph type="body" idx="1"/>
          </p:nvPr>
        </p:nvSpPr>
        <p:spPr/>
        <p:txBody>
          <a:bodyPr/>
          <a:lstStyle/>
          <a:p>
            <a:pPr eaLnBrk="1" hangingPunct="1">
              <a:lnSpc>
                <a:spcPct val="90000"/>
              </a:lnSpc>
            </a:pPr>
            <a:r>
              <a:rPr lang="en-US" smtClean="0"/>
              <a:t>The kids in this program have had some type of abuse: physical, emotional, sexual, neglect, witness to violence. </a:t>
            </a:r>
          </a:p>
          <a:p>
            <a:pPr eaLnBrk="1" hangingPunct="1">
              <a:lnSpc>
                <a:spcPct val="90000"/>
              </a:lnSpc>
            </a:pPr>
            <a:r>
              <a:rPr lang="en-US" smtClean="0"/>
              <a:t>These kids have reactive behaviors that consist of: physical aggression, verbal aggression, sometimes sexual acting out behavior, and other self-destructive behaviors.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smtClean="0"/>
              <a:t>My Qualifications </a:t>
            </a:r>
          </a:p>
        </p:txBody>
      </p:sp>
      <p:sp>
        <p:nvSpPr>
          <p:cNvPr id="18434" name="Text Placeholder 2"/>
          <p:cNvSpPr>
            <a:spLocks noGrp="1"/>
          </p:cNvSpPr>
          <p:nvPr>
            <p:ph type="body" idx="4294967295"/>
          </p:nvPr>
        </p:nvSpPr>
        <p:spPr/>
        <p:txBody>
          <a:bodyPr/>
          <a:lstStyle/>
          <a:p>
            <a:pPr eaLnBrk="1" hangingPunct="1"/>
            <a:r>
              <a:rPr lang="en-US" smtClean="0"/>
              <a:t>I maintained full-time employment while completing two graduate degrees! </a:t>
            </a:r>
          </a:p>
          <a:p>
            <a:pPr lvl="1" eaLnBrk="1" hangingPunct="1"/>
            <a:r>
              <a:rPr lang="en-US" smtClean="0"/>
              <a:t>M.S. Recreational Therapy, Indiana University, 2006, where I studied with Dr. David Austin.</a:t>
            </a:r>
          </a:p>
          <a:p>
            <a:pPr lvl="1" eaLnBrk="1" hangingPunct="1"/>
            <a:r>
              <a:rPr lang="en-US" smtClean="0"/>
              <a:t>M.Ed. Mental Health Counseling, Lindsey Wilson College, 2012 </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p:txBody>
          <a:bodyPr/>
          <a:lstStyle/>
          <a:p>
            <a:pPr eaLnBrk="1" hangingPunct="1"/>
            <a:r>
              <a:rPr lang="en-US" sz="4000" smtClean="0"/>
              <a:t>My Awards </a:t>
            </a:r>
            <a:br>
              <a:rPr lang="en-US" sz="4000" smtClean="0"/>
            </a:br>
            <a:r>
              <a:rPr lang="en-US" sz="4000" smtClean="0"/>
              <a:t>Employee of the month several times</a:t>
            </a:r>
          </a:p>
        </p:txBody>
      </p:sp>
      <p:pic>
        <p:nvPicPr>
          <p:cNvPr id="29698" name="Picture 4" descr="eotm"/>
          <p:cNvPicPr>
            <a:picLocks noChangeAspect="1" noChangeArrowheads="1"/>
          </p:cNvPicPr>
          <p:nvPr/>
        </p:nvPicPr>
        <p:blipFill>
          <a:blip r:embed="rId2"/>
          <a:srcRect/>
          <a:stretch>
            <a:fillRect/>
          </a:stretch>
        </p:blipFill>
        <p:spPr bwMode="auto">
          <a:xfrm>
            <a:off x="3048000" y="1485900"/>
            <a:ext cx="266382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z="4000" smtClean="0"/>
              <a:t>2014 Practitioner of </a:t>
            </a:r>
            <a:br>
              <a:rPr lang="en-US" sz="4000" smtClean="0"/>
            </a:br>
            <a:r>
              <a:rPr lang="en-US" sz="4000" smtClean="0"/>
              <a:t> the Year by Child Life Association</a:t>
            </a:r>
          </a:p>
        </p:txBody>
      </p:sp>
      <p:pic>
        <p:nvPicPr>
          <p:cNvPr id="30722" name="Picture 4" descr="eotma"/>
          <p:cNvPicPr>
            <a:picLocks noChangeAspect="1" noChangeArrowheads="1"/>
          </p:cNvPicPr>
          <p:nvPr/>
        </p:nvPicPr>
        <p:blipFill>
          <a:blip r:embed="rId2"/>
          <a:srcRect/>
          <a:stretch>
            <a:fillRect/>
          </a:stretch>
        </p:blipFill>
        <p:spPr bwMode="auto">
          <a:xfrm>
            <a:off x="2438400" y="1562100"/>
            <a:ext cx="4505325"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n-US" smtClean="0"/>
              <a:t>My real qualification</a:t>
            </a:r>
          </a:p>
        </p:txBody>
      </p:sp>
      <p:pic>
        <p:nvPicPr>
          <p:cNvPr id="31746" name="Picture 5" descr="13906789_10157571024555354_7295141155088275452_n"/>
          <p:cNvPicPr>
            <a:picLocks noChangeAspect="1" noChangeArrowheads="1"/>
          </p:cNvPicPr>
          <p:nvPr/>
        </p:nvPicPr>
        <p:blipFill>
          <a:blip r:embed="rId2"/>
          <a:srcRect/>
          <a:stretch>
            <a:fillRect/>
          </a:stretch>
        </p:blipFill>
        <p:spPr bwMode="auto">
          <a:xfrm>
            <a:off x="1752600" y="1333500"/>
            <a:ext cx="5410200" cy="304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smtClean="0"/>
              <a:t>Credentials </a:t>
            </a:r>
          </a:p>
        </p:txBody>
      </p:sp>
      <p:sp>
        <p:nvSpPr>
          <p:cNvPr id="20482" name="Text Placeholder 2"/>
          <p:cNvSpPr>
            <a:spLocks noGrp="1"/>
          </p:cNvSpPr>
          <p:nvPr>
            <p:ph type="body" idx="4294967295"/>
          </p:nvPr>
        </p:nvSpPr>
        <p:spPr/>
        <p:txBody>
          <a:bodyPr/>
          <a:lstStyle/>
          <a:p>
            <a:pPr eaLnBrk="1" hangingPunct="1"/>
            <a:r>
              <a:rPr lang="en-US" smtClean="0"/>
              <a:t>Certified Therapeutic Recreation Specialist (CTRS) since 2003</a:t>
            </a:r>
          </a:p>
          <a:p>
            <a:pPr eaLnBrk="1" hangingPunct="1"/>
            <a:r>
              <a:rPr lang="en-US" smtClean="0"/>
              <a:t>National Certified Counselor (NCC) since 2013.</a:t>
            </a:r>
          </a:p>
          <a:p>
            <a:pPr eaLnBrk="1" hangingPunct="1"/>
            <a:r>
              <a:rPr lang="en-US" smtClean="0"/>
              <a:t>I am a Licensed Professional Counselor (LPC) in a state that does not license rec therapists yet.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p:cNvSpPr>
          <p:nvPr>
            <p:ph type="ctrTitle"/>
          </p:nvPr>
        </p:nvSpPr>
        <p:spPr>
          <a:xfrm>
            <a:off x="685800" y="723900"/>
            <a:ext cx="5105400" cy="1225550"/>
          </a:xfrm>
        </p:spPr>
        <p:txBody>
          <a:bodyPr/>
          <a:lstStyle/>
          <a:p>
            <a:r>
              <a:rPr lang="en-US" sz="4000" smtClean="0"/>
              <a:t>Okay that is way too much about information about me.</a:t>
            </a:r>
          </a:p>
        </p:txBody>
      </p:sp>
      <p:sp>
        <p:nvSpPr>
          <p:cNvPr id="33794" name="Rectangle 5"/>
          <p:cNvSpPr>
            <a:spLocks noGrp="1"/>
          </p:cNvSpPr>
          <p:nvPr>
            <p:ph type="subTitle" idx="1"/>
          </p:nvPr>
        </p:nvSpPr>
        <p:spPr>
          <a:xfrm>
            <a:off x="457200" y="2400300"/>
            <a:ext cx="5105400" cy="2743200"/>
          </a:xfrm>
        </p:spPr>
        <p:txBody>
          <a:bodyPr/>
          <a:lstStyle/>
          <a:p>
            <a:r>
              <a:rPr lang="en-US" smtClean="0"/>
              <a:t>Because This Session is About YOU and providing you with tips to help children who’ve experienced trauma</a:t>
            </a:r>
          </a:p>
        </p:txBody>
      </p:sp>
      <p:pic>
        <p:nvPicPr>
          <p:cNvPr id="33795" name="Picture 4"/>
          <p:cNvPicPr>
            <a:picLocks noChangeAspect="1" noChangeArrowheads="1"/>
          </p:cNvPicPr>
          <p:nvPr/>
        </p:nvPicPr>
        <p:blipFill>
          <a:blip r:embed="rId2"/>
          <a:srcRect/>
          <a:stretch>
            <a:fillRect/>
          </a:stretch>
        </p:blipFill>
        <p:spPr bwMode="auto">
          <a:xfrm>
            <a:off x="5791200" y="419100"/>
            <a:ext cx="2938463"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381000" y="1181100"/>
            <a:ext cx="3505200" cy="3505200"/>
          </a:xfrm>
        </p:spPr>
        <p:txBody>
          <a:bodyPr/>
          <a:lstStyle/>
          <a:p>
            <a:r>
              <a:rPr lang="en-US" sz="4000" smtClean="0"/>
              <a:t>Today - you’ll discover what you need to know about trauma-focused Care</a:t>
            </a:r>
          </a:p>
        </p:txBody>
      </p:sp>
      <p:pic>
        <p:nvPicPr>
          <p:cNvPr id="34818" name="Picture 4"/>
          <p:cNvPicPr>
            <a:picLocks noChangeAspect="1" noChangeArrowheads="1"/>
          </p:cNvPicPr>
          <p:nvPr/>
        </p:nvPicPr>
        <p:blipFill>
          <a:blip r:embed="rId2"/>
          <a:srcRect/>
          <a:stretch>
            <a:fillRect/>
          </a:stretch>
        </p:blipFill>
        <p:spPr bwMode="auto">
          <a:xfrm>
            <a:off x="4876800" y="228600"/>
            <a:ext cx="365601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RESULTS! / PROOF!</a:t>
            </a:r>
          </a:p>
        </p:txBody>
      </p:sp>
      <p:sp>
        <p:nvSpPr>
          <p:cNvPr id="35842" name="Text Placeholder 2"/>
          <p:cNvSpPr>
            <a:spLocks noGrp="1"/>
          </p:cNvSpPr>
          <p:nvPr>
            <p:ph type="body" idx="1"/>
          </p:nvPr>
        </p:nvSpPr>
        <p:spPr/>
        <p:txBody>
          <a:bodyPr/>
          <a:lstStyle/>
          <a:p>
            <a:pPr eaLnBrk="1" hangingPunct="1"/>
            <a:r>
              <a:rPr lang="en-US" smtClean="0"/>
              <a:t>Evidenced-based practices </a:t>
            </a:r>
          </a:p>
          <a:p>
            <a:pPr eaLnBrk="1" hangingPunct="1"/>
            <a:r>
              <a:rPr lang="en-US" smtClean="0"/>
              <a:t>What works</a:t>
            </a:r>
          </a:p>
          <a:p>
            <a:pPr eaLnBrk="1" hangingPunct="1"/>
            <a:r>
              <a:rPr lang="en-US" smtClean="0"/>
              <a:t>The models provided today are grounded in evidence.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What We'll Cover:</a:t>
            </a:r>
          </a:p>
        </p:txBody>
      </p:sp>
      <p:sp>
        <p:nvSpPr>
          <p:cNvPr id="36866" name="Text Placeholder 2"/>
          <p:cNvSpPr>
            <a:spLocks noGrp="1"/>
          </p:cNvSpPr>
          <p:nvPr>
            <p:ph type="body" idx="1"/>
          </p:nvPr>
        </p:nvSpPr>
        <p:spPr/>
        <p:txBody>
          <a:bodyPr/>
          <a:lstStyle/>
          <a:p>
            <a:pPr eaLnBrk="1" hangingPunct="1"/>
            <a:r>
              <a:rPr lang="en-US" smtClean="0"/>
              <a:t>Introduction: About the Child with Trauma </a:t>
            </a:r>
          </a:p>
          <a:p>
            <a:pPr eaLnBrk="1" hangingPunct="1"/>
            <a:r>
              <a:rPr lang="en-US" smtClean="0"/>
              <a:t>Part # 1: Trauma-Focused Cognitive Behavior Therapy (TF-CBT)</a:t>
            </a:r>
          </a:p>
          <a:p>
            <a:pPr eaLnBrk="1" hangingPunct="1"/>
            <a:r>
              <a:rPr lang="en-US" smtClean="0"/>
              <a:t>Part # 2: Dialectical Behavior Therapy (DBT) </a:t>
            </a:r>
          </a:p>
          <a:p>
            <a:pPr eaLnBrk="1" hangingPunct="1"/>
            <a:r>
              <a:rPr lang="en-US" smtClean="0"/>
              <a:t>Part # 3: Humanistic Approach</a:t>
            </a:r>
          </a:p>
          <a:p>
            <a:pPr eaLnBrk="1" hangingPunct="1"/>
            <a:r>
              <a:rPr lang="en-US" smtClean="0"/>
              <a:t>Outcomes: A Healthier Functioning Child!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762000" y="800100"/>
            <a:ext cx="7772400" cy="1225550"/>
          </a:xfrm>
        </p:spPr>
        <p:txBody>
          <a:bodyPr/>
          <a:lstStyle/>
          <a:p>
            <a:pPr eaLnBrk="1" hangingPunct="1"/>
            <a:r>
              <a:rPr lang="en-US" smtClean="0"/>
              <a:t>Rec Therapy for Children with Abuse-Reactive Needs</a:t>
            </a:r>
            <a:br>
              <a:rPr lang="en-US" smtClean="0"/>
            </a:br>
            <a:endParaRPr lang="en-US" smtClean="0"/>
          </a:p>
        </p:txBody>
      </p:sp>
      <p:sp>
        <p:nvSpPr>
          <p:cNvPr id="10242" name="Subtitle 3"/>
          <p:cNvSpPr>
            <a:spLocks noGrp="1"/>
          </p:cNvSpPr>
          <p:nvPr>
            <p:ph type="subTitle" idx="1"/>
          </p:nvPr>
        </p:nvSpPr>
        <p:spPr>
          <a:xfrm>
            <a:off x="2514600" y="1866900"/>
            <a:ext cx="6400800" cy="2362200"/>
          </a:xfrm>
        </p:spPr>
        <p:txBody>
          <a:bodyPr/>
          <a:lstStyle/>
          <a:p>
            <a:pPr algn="l" eaLnBrk="1" hangingPunct="1"/>
            <a:r>
              <a:rPr lang="en-US" smtClean="0"/>
              <a:t>Presented by:</a:t>
            </a:r>
          </a:p>
          <a:p>
            <a:pPr algn="l" eaLnBrk="1" hangingPunct="1"/>
            <a:r>
              <a:rPr lang="en-US" smtClean="0"/>
              <a:t>Danny Pettry</a:t>
            </a:r>
          </a:p>
          <a:p>
            <a:pPr algn="l" eaLnBrk="1" hangingPunct="1"/>
            <a:r>
              <a:rPr lang="en-US" smtClean="0"/>
              <a:t>M.Ed., M.S., LPC, NCC, CTRS, </a:t>
            </a:r>
          </a:p>
          <a:p>
            <a:pPr algn="l" eaLnBrk="1" hangingPunct="1"/>
            <a:r>
              <a:rPr lang="en-US" smtClean="0"/>
              <a:t>A Lifetime Member of ATRA</a:t>
            </a:r>
          </a:p>
        </p:txBody>
      </p:sp>
      <p:pic>
        <p:nvPicPr>
          <p:cNvPr id="10243" name="Picture 4" descr="danny10_16"/>
          <p:cNvPicPr>
            <a:picLocks noChangeAspect="1" noChangeArrowheads="1"/>
          </p:cNvPicPr>
          <p:nvPr/>
        </p:nvPicPr>
        <p:blipFill>
          <a:blip r:embed="rId2"/>
          <a:srcRect/>
          <a:stretch>
            <a:fillRect/>
          </a:stretch>
        </p:blipFill>
        <p:spPr bwMode="auto">
          <a:xfrm>
            <a:off x="685800" y="2019300"/>
            <a:ext cx="1720850" cy="2133600"/>
          </a:xfrm>
          <a:prstGeom prst="rect">
            <a:avLst/>
          </a:prstGeom>
          <a:noFill/>
          <a:ln w="9525">
            <a:noFill/>
            <a:miter lim="800000"/>
            <a:headEnd/>
            <a:tailEnd/>
          </a:ln>
        </p:spPr>
      </p:pic>
      <p:sp>
        <p:nvSpPr>
          <p:cNvPr id="10244" name="Text Box 5"/>
          <p:cNvSpPr txBox="1">
            <a:spLocks noChangeArrowheads="1"/>
          </p:cNvSpPr>
          <p:nvPr/>
        </p:nvSpPr>
        <p:spPr bwMode="auto">
          <a:xfrm>
            <a:off x="533400" y="4229100"/>
            <a:ext cx="7543800" cy="915988"/>
          </a:xfrm>
          <a:prstGeom prst="rect">
            <a:avLst/>
          </a:prstGeom>
          <a:noFill/>
          <a:ln w="9525">
            <a:noFill/>
            <a:miter lim="800000"/>
            <a:headEnd/>
            <a:tailEnd/>
          </a:ln>
        </p:spPr>
        <p:txBody>
          <a:bodyPr>
            <a:spAutoFit/>
          </a:bodyPr>
          <a:lstStyle/>
          <a:p>
            <a:pPr>
              <a:spcBef>
                <a:spcPct val="50000"/>
              </a:spcBef>
            </a:pPr>
            <a:r>
              <a:rPr lang="en-US">
                <a:solidFill>
                  <a:srgbClr val="FF0000"/>
                </a:solidFill>
              </a:rPr>
              <a:t>Important:</a:t>
            </a:r>
            <a:r>
              <a:rPr lang="en-US"/>
              <a:t> </a:t>
            </a:r>
            <a:r>
              <a:rPr lang="en-US" b="0"/>
              <a:t>Got questions? Write them down and email me at my personal email: </a:t>
            </a:r>
            <a:r>
              <a:rPr lang="en-US">
                <a:hlinkClick r:id="rId3"/>
              </a:rPr>
              <a:t>Danny@DannyPettry.com</a:t>
            </a:r>
            <a:r>
              <a:rPr lang="en-US" b="0"/>
              <a:t> – I’ll reply. I might not see your question in the inbox in this webinar and wouldn’t leave you out.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a:xfrm>
            <a:off x="685800" y="1774825"/>
            <a:ext cx="7772400" cy="1225550"/>
          </a:xfrm>
        </p:spPr>
        <p:txBody>
          <a:bodyPr/>
          <a:lstStyle/>
          <a:p>
            <a:pPr eaLnBrk="1" hangingPunct="1"/>
            <a:r>
              <a:rPr lang="en-US" sz="4000" smtClean="0"/>
              <a:t/>
            </a:r>
            <a:br>
              <a:rPr lang="en-US" sz="4000" smtClean="0"/>
            </a:br>
            <a:r>
              <a:rPr lang="en-US" sz="4000" smtClean="0"/>
              <a:t>Introduction:</a:t>
            </a:r>
          </a:p>
        </p:txBody>
      </p:sp>
      <p:sp>
        <p:nvSpPr>
          <p:cNvPr id="37890" name="Subtitle 3"/>
          <p:cNvSpPr>
            <a:spLocks noGrp="1"/>
          </p:cNvSpPr>
          <p:nvPr>
            <p:ph type="subTitle" idx="1"/>
          </p:nvPr>
        </p:nvSpPr>
        <p:spPr>
          <a:xfrm>
            <a:off x="152400" y="3238500"/>
            <a:ext cx="8763000" cy="1460500"/>
          </a:xfrm>
        </p:spPr>
        <p:txBody>
          <a:bodyPr/>
          <a:lstStyle/>
          <a:p>
            <a:pPr eaLnBrk="1" hangingPunct="1"/>
            <a:r>
              <a:rPr lang="en-US" smtClean="0"/>
              <a:t>About the Child with Trauma </a:t>
            </a:r>
          </a:p>
          <a:p>
            <a:pPr eaLnBrk="1" hangingPunct="1"/>
            <a:endParaRPr lang="en-US" smtClean="0"/>
          </a:p>
        </p:txBody>
      </p:sp>
      <p:pic>
        <p:nvPicPr>
          <p:cNvPr id="37891" name="Picture 5"/>
          <p:cNvPicPr>
            <a:picLocks noChangeAspect="1" noChangeArrowheads="1"/>
          </p:cNvPicPr>
          <p:nvPr/>
        </p:nvPicPr>
        <p:blipFill>
          <a:blip r:embed="rId2"/>
          <a:srcRect/>
          <a:stretch>
            <a:fillRect/>
          </a:stretch>
        </p:blipFill>
        <p:spPr bwMode="auto">
          <a:xfrm>
            <a:off x="1752600" y="0"/>
            <a:ext cx="5791200" cy="239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smtClean="0"/>
              <a:t>Children</a:t>
            </a:r>
          </a:p>
        </p:txBody>
      </p:sp>
      <p:sp>
        <p:nvSpPr>
          <p:cNvPr id="38914" name="Rectangle 3"/>
          <p:cNvSpPr>
            <a:spLocks noGrp="1"/>
          </p:cNvSpPr>
          <p:nvPr>
            <p:ph type="body" idx="1"/>
          </p:nvPr>
        </p:nvSpPr>
        <p:spPr/>
        <p:txBody>
          <a:bodyPr/>
          <a:lstStyle/>
          <a:p>
            <a:r>
              <a:rPr lang="en-US" smtClean="0"/>
              <a:t>My belief: </a:t>
            </a:r>
          </a:p>
          <a:p>
            <a:pPr lvl="1"/>
            <a:r>
              <a:rPr lang="en-US" smtClean="0"/>
              <a:t>All children are good. Charlie Appelstein has a book, “No Such Thing as a Bad Child.” </a:t>
            </a:r>
          </a:p>
          <a:p>
            <a:pPr lvl="1"/>
            <a:r>
              <a:rPr lang="en-US" smtClean="0"/>
              <a:t>Children are born wonderful human beings with the potential to do great things with their life!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r>
              <a:rPr lang="en-US" smtClean="0"/>
              <a:t>And Sometimes…</a:t>
            </a:r>
          </a:p>
        </p:txBody>
      </p:sp>
      <p:sp>
        <p:nvSpPr>
          <p:cNvPr id="39938" name="Rectangle 3"/>
          <p:cNvSpPr>
            <a:spLocks noGrp="1"/>
          </p:cNvSpPr>
          <p:nvPr>
            <p:ph type="body" idx="1"/>
          </p:nvPr>
        </p:nvSpPr>
        <p:spPr/>
        <p:txBody>
          <a:bodyPr/>
          <a:lstStyle/>
          <a:p>
            <a:r>
              <a:rPr lang="en-US" smtClean="0"/>
              <a:t>Bad Things Happen in the child’s life that mess them up.</a:t>
            </a:r>
          </a:p>
          <a:p>
            <a:r>
              <a:rPr lang="en-US" smtClean="0"/>
              <a:t>What is the bad thing?</a:t>
            </a:r>
          </a:p>
          <a:p>
            <a:pPr lvl="1"/>
            <a:r>
              <a:rPr lang="en-US" smtClean="0"/>
              <a:t>Child abuse, neglect, major loss, sexual abuse, domestic violence, verbal and emotional abuse, war, and other major life struggles.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en-US" smtClean="0"/>
              <a:t>The soldier returning from war</a:t>
            </a:r>
          </a:p>
        </p:txBody>
      </p:sp>
      <p:sp>
        <p:nvSpPr>
          <p:cNvPr id="40962" name="Rectangle 3"/>
          <p:cNvSpPr>
            <a:spLocks noGrp="1"/>
          </p:cNvSpPr>
          <p:nvPr>
            <p:ph type="body" idx="1"/>
          </p:nvPr>
        </p:nvSpPr>
        <p:spPr/>
        <p:txBody>
          <a:bodyPr/>
          <a:lstStyle/>
          <a:p>
            <a:r>
              <a:rPr lang="en-US" smtClean="0"/>
              <a:t>If is often easier to understand that a soldier returning from war has struggles from their traumatic experiences. Some soldiers have “PTSD.” </a:t>
            </a:r>
          </a:p>
          <a:p>
            <a:r>
              <a:rPr lang="en-US" smtClean="0"/>
              <a:t>Sometimes it is difficult to understand that children too can have PTSD too.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p:txBody>
          <a:bodyPr/>
          <a:lstStyle/>
          <a:p>
            <a:r>
              <a:rPr lang="en-US" smtClean="0"/>
              <a:t>The innocence of children </a:t>
            </a:r>
          </a:p>
        </p:txBody>
      </p:sp>
      <p:sp>
        <p:nvSpPr>
          <p:cNvPr id="160771" name="Rectangle 3"/>
          <p:cNvSpPr>
            <a:spLocks noGrp="1"/>
          </p:cNvSpPr>
          <p:nvPr>
            <p:ph type="body" idx="1"/>
          </p:nvPr>
        </p:nvSpPr>
        <p:spPr/>
        <p:txBody>
          <a:bodyPr/>
          <a:lstStyle/>
          <a:p>
            <a:pPr>
              <a:lnSpc>
                <a:spcPct val="90000"/>
              </a:lnSpc>
            </a:pPr>
            <a:r>
              <a:rPr lang="en-US" smtClean="0"/>
              <a:t>One child had written a note to her mental health therapist and had written To: Laura, M.A., LPC, RPT, NCC, ALPS and then signed it with her name [Jenny,not real name] ADHD, ODD, PTSD. She thought all people had letters. </a:t>
            </a:r>
          </a:p>
          <a:p>
            <a:pPr>
              <a:lnSpc>
                <a:spcPct val="90000"/>
              </a:lnSpc>
            </a:pPr>
            <a:r>
              <a:rPr lang="en-US" smtClean="0"/>
              <a:t>OR driving by coal power plant and a girl saying: that is where they make clouds for 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en-US" smtClean="0"/>
              <a:t>The Better Question</a:t>
            </a:r>
          </a:p>
        </p:txBody>
      </p:sp>
      <p:sp>
        <p:nvSpPr>
          <p:cNvPr id="41986" name="Rectangle 3"/>
          <p:cNvSpPr>
            <a:spLocks noGrp="1"/>
          </p:cNvSpPr>
          <p:nvPr>
            <p:ph type="body" idx="1"/>
          </p:nvPr>
        </p:nvSpPr>
        <p:spPr/>
        <p:txBody>
          <a:bodyPr/>
          <a:lstStyle/>
          <a:p>
            <a:r>
              <a:rPr lang="en-US" smtClean="0"/>
              <a:t>Don’t ask: What is wrong with that child?</a:t>
            </a:r>
          </a:p>
          <a:p>
            <a:r>
              <a:rPr lang="en-US" smtClean="0"/>
              <a:t>Do ask: What happened to you?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smtClean="0"/>
              <a:t>Assessments </a:t>
            </a:r>
          </a:p>
        </p:txBody>
      </p:sp>
      <p:sp>
        <p:nvSpPr>
          <p:cNvPr id="43010" name="Rectangle 3"/>
          <p:cNvSpPr>
            <a:spLocks noGrp="1"/>
          </p:cNvSpPr>
          <p:nvPr>
            <p:ph type="body" idx="1"/>
          </p:nvPr>
        </p:nvSpPr>
        <p:spPr/>
        <p:txBody>
          <a:bodyPr/>
          <a:lstStyle/>
          <a:p>
            <a:r>
              <a:rPr lang="en-US" smtClean="0"/>
              <a:t>Trauma Symptom Checklist for Children (TSCC) is often used by mental health counselors. It is valid way to determine symptoms. Six clinical scales: Anxiety, Depression, Posttraumatic Stress, Sexual Concerns, Dissociation, and Anger.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r>
              <a:rPr lang="en-US" smtClean="0"/>
              <a:t>Rec Therapy Focused</a:t>
            </a:r>
          </a:p>
        </p:txBody>
      </p:sp>
      <p:sp>
        <p:nvSpPr>
          <p:cNvPr id="44034" name="Rectangle 3"/>
          <p:cNvSpPr>
            <a:spLocks noGrp="1"/>
          </p:cNvSpPr>
          <p:nvPr>
            <p:ph type="body" idx="1"/>
          </p:nvPr>
        </p:nvSpPr>
        <p:spPr/>
        <p:txBody>
          <a:bodyPr/>
          <a:lstStyle/>
          <a:p>
            <a:r>
              <a:rPr lang="en-US" smtClean="0"/>
              <a:t>Read reports in Medical Records/ patient history (so you won’t trigger by accident). Of course, it will happen and you learn as you go. </a:t>
            </a:r>
          </a:p>
          <a:p>
            <a:r>
              <a:rPr lang="en-US" smtClean="0"/>
              <a:t>Rec Therapy assessment covers: social, emotional, cognitive, physical, and (previously leisure) now functioning. </a:t>
            </a:r>
          </a:p>
          <a:p>
            <a:r>
              <a:rPr lang="en-US" smtClean="0"/>
              <a:t>Strength-based – what is working – build on it</a:t>
            </a:r>
          </a:p>
          <a:p>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Title 1"/>
          <p:cNvSpPr>
            <a:spLocks noGrp="1"/>
          </p:cNvSpPr>
          <p:nvPr>
            <p:ph type="ctrTitle" idx="4294967295"/>
          </p:nvPr>
        </p:nvSpPr>
        <p:spPr>
          <a:xfrm>
            <a:off x="685800" y="1774825"/>
            <a:ext cx="7772400" cy="1225550"/>
          </a:xfrm>
        </p:spPr>
        <p:txBody>
          <a:bodyPr/>
          <a:lstStyle/>
          <a:p>
            <a:pPr eaLnBrk="1" hangingPunct="1"/>
            <a:r>
              <a:rPr lang="en-US" sz="4000" smtClean="0"/>
              <a:t/>
            </a:r>
            <a:br>
              <a:rPr lang="en-US" sz="4000" smtClean="0"/>
            </a:br>
            <a:r>
              <a:rPr lang="en-US" sz="4000" smtClean="0"/>
              <a:t>Part # 1:</a:t>
            </a:r>
          </a:p>
        </p:txBody>
      </p:sp>
      <p:sp>
        <p:nvSpPr>
          <p:cNvPr id="48130" name="Subtitle 3"/>
          <p:cNvSpPr>
            <a:spLocks noGrp="1"/>
          </p:cNvSpPr>
          <p:nvPr>
            <p:ph type="subTitle" idx="4294967295"/>
          </p:nvPr>
        </p:nvSpPr>
        <p:spPr>
          <a:xfrm>
            <a:off x="152400" y="3238500"/>
            <a:ext cx="8763000" cy="1460500"/>
          </a:xfrm>
        </p:spPr>
        <p:txBody>
          <a:bodyPr/>
          <a:lstStyle/>
          <a:p>
            <a:pPr marL="0" indent="0" algn="ctr" eaLnBrk="1" hangingPunct="1">
              <a:buFont typeface="Arial" charset="0"/>
              <a:buNone/>
            </a:pPr>
            <a:r>
              <a:rPr lang="en-US" smtClean="0"/>
              <a:t>Trauma-Focused Cognitive Behavior Therapy </a:t>
            </a:r>
          </a:p>
          <a:p>
            <a:pPr marL="0" indent="0" algn="ctr" eaLnBrk="1" hangingPunct="1">
              <a:buFont typeface="Arial" charset="0"/>
              <a:buNone/>
            </a:pPr>
            <a:endParaRPr lang="en-US" smtClean="0"/>
          </a:p>
        </p:txBody>
      </p:sp>
      <p:pic>
        <p:nvPicPr>
          <p:cNvPr id="45059" name="Picture 4"/>
          <p:cNvPicPr>
            <a:picLocks noChangeAspect="1" noChangeArrowheads="1"/>
          </p:cNvPicPr>
          <p:nvPr/>
        </p:nvPicPr>
        <p:blipFill>
          <a:blip r:embed="rId2"/>
          <a:srcRect/>
          <a:stretch>
            <a:fillRect/>
          </a:stretch>
        </p:blipFill>
        <p:spPr bwMode="auto">
          <a:xfrm>
            <a:off x="1752600" y="0"/>
            <a:ext cx="5791200" cy="2395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r>
              <a:rPr lang="en-US" smtClean="0"/>
              <a:t>TF-CBT</a:t>
            </a:r>
          </a:p>
        </p:txBody>
      </p:sp>
      <p:sp>
        <p:nvSpPr>
          <p:cNvPr id="46082" name="Rectangle 3"/>
          <p:cNvSpPr>
            <a:spLocks noGrp="1"/>
          </p:cNvSpPr>
          <p:nvPr>
            <p:ph type="body" idx="1"/>
          </p:nvPr>
        </p:nvSpPr>
        <p:spPr/>
        <p:txBody>
          <a:bodyPr/>
          <a:lstStyle/>
          <a:p>
            <a:r>
              <a:rPr lang="en-US" smtClean="0"/>
              <a:t>There is an easy-acronym for this model.</a:t>
            </a:r>
          </a:p>
          <a:p>
            <a:r>
              <a:rPr lang="en-US" smtClean="0"/>
              <a:t>It is: PRACTICE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smtClean="0"/>
              <a:t>Here is My Promise To You:</a:t>
            </a:r>
          </a:p>
        </p:txBody>
      </p:sp>
      <p:sp>
        <p:nvSpPr>
          <p:cNvPr id="11266" name="Text Placeholder 2"/>
          <p:cNvSpPr>
            <a:spLocks noGrp="1"/>
          </p:cNvSpPr>
          <p:nvPr>
            <p:ph type="body" idx="1"/>
          </p:nvPr>
        </p:nvSpPr>
        <p:spPr/>
        <p:txBody>
          <a:bodyPr/>
          <a:lstStyle/>
          <a:p>
            <a:pPr eaLnBrk="1" hangingPunct="1"/>
            <a:r>
              <a:rPr lang="en-US" smtClean="0"/>
              <a:t>By the end of this session, you’ll know three (3) types of therapy models for helping children with abuse-reactive needs.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US" smtClean="0"/>
              <a:t>PRACTICE</a:t>
            </a:r>
          </a:p>
        </p:txBody>
      </p:sp>
      <p:sp>
        <p:nvSpPr>
          <p:cNvPr id="47106" name="Rectangle 3"/>
          <p:cNvSpPr>
            <a:spLocks noGrp="1"/>
          </p:cNvSpPr>
          <p:nvPr>
            <p:ph type="body" idx="1"/>
          </p:nvPr>
        </p:nvSpPr>
        <p:spPr/>
        <p:txBody>
          <a:bodyPr/>
          <a:lstStyle/>
          <a:p>
            <a:pPr>
              <a:lnSpc>
                <a:spcPct val="90000"/>
              </a:lnSpc>
            </a:pPr>
            <a:r>
              <a:rPr lang="en-US" sz="2800" smtClean="0"/>
              <a:t>P -  Psycho-education about trauma </a:t>
            </a:r>
          </a:p>
          <a:p>
            <a:pPr>
              <a:lnSpc>
                <a:spcPct val="90000"/>
              </a:lnSpc>
            </a:pPr>
            <a:r>
              <a:rPr lang="en-US" sz="2800" smtClean="0"/>
              <a:t>R – Relaxation skills training</a:t>
            </a:r>
          </a:p>
          <a:p>
            <a:pPr>
              <a:lnSpc>
                <a:spcPct val="90000"/>
              </a:lnSpc>
            </a:pPr>
            <a:r>
              <a:rPr lang="en-US" sz="2800" smtClean="0"/>
              <a:t>A – Affect regulation skills</a:t>
            </a:r>
          </a:p>
          <a:p>
            <a:pPr>
              <a:lnSpc>
                <a:spcPct val="90000"/>
              </a:lnSpc>
            </a:pPr>
            <a:r>
              <a:rPr lang="en-US" sz="2800" smtClean="0"/>
              <a:t>C – Cognitive Processing skills</a:t>
            </a:r>
          </a:p>
          <a:p>
            <a:pPr>
              <a:lnSpc>
                <a:spcPct val="90000"/>
              </a:lnSpc>
            </a:pPr>
            <a:r>
              <a:rPr lang="en-US" sz="2800" smtClean="0"/>
              <a:t>T – Trauma Narrative</a:t>
            </a:r>
          </a:p>
          <a:p>
            <a:pPr>
              <a:lnSpc>
                <a:spcPct val="90000"/>
              </a:lnSpc>
            </a:pPr>
            <a:r>
              <a:rPr lang="en-US" sz="2800" smtClean="0"/>
              <a:t>I – In-vivo </a:t>
            </a:r>
          </a:p>
          <a:p>
            <a:pPr>
              <a:lnSpc>
                <a:spcPct val="90000"/>
              </a:lnSpc>
            </a:pPr>
            <a:r>
              <a:rPr lang="en-US" sz="2800" smtClean="0"/>
              <a:t>C – Conjoint family therapy </a:t>
            </a:r>
          </a:p>
          <a:p>
            <a:pPr>
              <a:lnSpc>
                <a:spcPct val="90000"/>
              </a:lnSpc>
            </a:pPr>
            <a:r>
              <a:rPr lang="en-US" sz="2800" smtClean="0"/>
              <a:t>E – Enhancing safety skills and social skills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r>
              <a:rPr lang="en-US" smtClean="0"/>
              <a:t>Psycho-education</a:t>
            </a:r>
          </a:p>
        </p:txBody>
      </p:sp>
      <p:sp>
        <p:nvSpPr>
          <p:cNvPr id="48130" name="Rectangle 3"/>
          <p:cNvSpPr>
            <a:spLocks noGrp="1"/>
          </p:cNvSpPr>
          <p:nvPr>
            <p:ph type="body" idx="1"/>
          </p:nvPr>
        </p:nvSpPr>
        <p:spPr/>
        <p:txBody>
          <a:bodyPr/>
          <a:lstStyle/>
          <a:p>
            <a:r>
              <a:rPr lang="en-US" smtClean="0"/>
              <a:t>Teach the symptoms of trauma. </a:t>
            </a:r>
          </a:p>
          <a:p>
            <a:r>
              <a:rPr lang="en-US" smtClean="0"/>
              <a:t>Let the child know it is not her (or his fault) </a:t>
            </a:r>
          </a:p>
          <a:p>
            <a:r>
              <a:rPr lang="en-US" smtClean="0"/>
              <a:t>Let them know about the good news – that therapy (TF-CBT) has shown to help!</a:t>
            </a:r>
          </a:p>
          <a:p>
            <a:r>
              <a:rPr lang="en-US" i="1" smtClean="0"/>
              <a:t>A Terrible Thing Happened</a:t>
            </a:r>
            <a:r>
              <a:rPr lang="en-US" smtClean="0"/>
              <a:t> by Margaret Holmes is a book I read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r>
              <a:rPr lang="en-US" smtClean="0"/>
              <a:t>The book</a:t>
            </a:r>
          </a:p>
        </p:txBody>
      </p:sp>
      <p:pic>
        <p:nvPicPr>
          <p:cNvPr id="49154" name="Picture 5" descr="Image result for a terrible thing happened"/>
          <p:cNvPicPr>
            <a:picLocks noChangeAspect="1" noChangeArrowheads="1"/>
          </p:cNvPicPr>
          <p:nvPr/>
        </p:nvPicPr>
        <p:blipFill>
          <a:blip r:embed="rId2"/>
          <a:srcRect/>
          <a:stretch>
            <a:fillRect/>
          </a:stretch>
        </p:blipFill>
        <p:spPr bwMode="auto">
          <a:xfrm>
            <a:off x="2286000" y="1028700"/>
            <a:ext cx="4524375" cy="44672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r>
              <a:rPr lang="en-US" smtClean="0"/>
              <a:t>Relaxation Skills Training</a:t>
            </a:r>
          </a:p>
        </p:txBody>
      </p:sp>
      <p:sp>
        <p:nvSpPr>
          <p:cNvPr id="50178" name="Rectangle 3"/>
          <p:cNvSpPr>
            <a:spLocks noGrp="1"/>
          </p:cNvSpPr>
          <p:nvPr>
            <p:ph type="body" idx="1"/>
          </p:nvPr>
        </p:nvSpPr>
        <p:spPr/>
        <p:txBody>
          <a:bodyPr/>
          <a:lstStyle/>
          <a:p>
            <a:pPr>
              <a:lnSpc>
                <a:spcPct val="90000"/>
              </a:lnSpc>
            </a:pPr>
            <a:r>
              <a:rPr lang="en-US" smtClean="0"/>
              <a:t>This is major recreational therapy ideas: </a:t>
            </a:r>
          </a:p>
          <a:p>
            <a:pPr>
              <a:lnSpc>
                <a:spcPct val="90000"/>
              </a:lnSpc>
            </a:pPr>
            <a:r>
              <a:rPr lang="en-US" smtClean="0"/>
              <a:t>Hobbies, music, sports, yoga, imagery, progressive muscle relaxation (PMR), deep breathing, music, (See DBT skills in next section). </a:t>
            </a:r>
          </a:p>
          <a:p>
            <a:pPr>
              <a:lnSpc>
                <a:spcPct val="90000"/>
              </a:lnSpc>
            </a:pPr>
            <a:r>
              <a:rPr lang="en-US" smtClean="0"/>
              <a:t>Relaxation cards game! </a:t>
            </a:r>
          </a:p>
          <a:p>
            <a:pPr>
              <a:lnSpc>
                <a:spcPct val="90000"/>
              </a:lnSpc>
            </a:pPr>
            <a:r>
              <a:rPr lang="en-US" smtClean="0"/>
              <a:t>Animal Yoga Cards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r>
              <a:rPr lang="en-US" smtClean="0"/>
              <a:t>Relaxation skills</a:t>
            </a:r>
          </a:p>
        </p:txBody>
      </p:sp>
      <p:sp>
        <p:nvSpPr>
          <p:cNvPr id="51202" name="Rectangle 3"/>
          <p:cNvSpPr>
            <a:spLocks noGrp="1"/>
          </p:cNvSpPr>
          <p:nvPr>
            <p:ph type="body" idx="1"/>
          </p:nvPr>
        </p:nvSpPr>
        <p:spPr/>
        <p:txBody>
          <a:bodyPr/>
          <a:lstStyle/>
          <a:p>
            <a:r>
              <a:rPr lang="en-US" smtClean="0"/>
              <a:t>Healthy distraction to get mind away from dwelling on past or worrying about the future</a:t>
            </a:r>
          </a:p>
          <a:p>
            <a:r>
              <a:rPr lang="en-US" smtClean="0"/>
              <a:t>PMR:  kid friendly names – squeeze the lemons, tin man to rag doll, toes in the sand, mad face – relaxed face. </a:t>
            </a:r>
          </a:p>
          <a:p>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r>
              <a:rPr lang="en-US" smtClean="0"/>
              <a:t>Affect Regulation Skills Training</a:t>
            </a:r>
          </a:p>
        </p:txBody>
      </p:sp>
      <p:sp>
        <p:nvSpPr>
          <p:cNvPr id="52226" name="Rectangle 3"/>
          <p:cNvSpPr>
            <a:spLocks noGrp="1"/>
          </p:cNvSpPr>
          <p:nvPr>
            <p:ph type="body" idx="1"/>
          </p:nvPr>
        </p:nvSpPr>
        <p:spPr/>
        <p:txBody>
          <a:bodyPr/>
          <a:lstStyle/>
          <a:p>
            <a:r>
              <a:rPr lang="en-US" smtClean="0"/>
              <a:t>Learn to identify more feelings.</a:t>
            </a:r>
          </a:p>
          <a:p>
            <a:r>
              <a:rPr lang="en-US" smtClean="0"/>
              <a:t>IT is okay to feel all feelings. </a:t>
            </a:r>
          </a:p>
          <a:p>
            <a:r>
              <a:rPr lang="en-US" smtClean="0"/>
              <a:t>Create emotion cards – how many can  you identify </a:t>
            </a:r>
          </a:p>
          <a:p>
            <a:r>
              <a:rPr lang="en-US" smtClean="0"/>
              <a:t>Then ask to share aloud what was going on with each emotion.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r>
              <a:rPr lang="en-US" smtClean="0"/>
              <a:t>Monster emotions</a:t>
            </a:r>
          </a:p>
        </p:txBody>
      </p:sp>
      <p:sp>
        <p:nvSpPr>
          <p:cNvPr id="53250" name="Rectangle 3"/>
          <p:cNvSpPr>
            <a:spLocks noGrp="1"/>
          </p:cNvSpPr>
          <p:nvPr>
            <p:ph type="body" idx="1"/>
          </p:nvPr>
        </p:nvSpPr>
        <p:spPr/>
        <p:txBody>
          <a:bodyPr/>
          <a:lstStyle/>
          <a:p>
            <a:r>
              <a:rPr lang="en-US" smtClean="0"/>
              <a:t>Poster was created by a rec therapist. </a:t>
            </a:r>
          </a:p>
          <a:p>
            <a:r>
              <a:rPr lang="en-US" smtClean="0"/>
              <a:t>Of course facial expressions work </a:t>
            </a:r>
          </a:p>
          <a:p>
            <a:r>
              <a:rPr lang="en-US" smtClean="0"/>
              <a:t>Use pictures from newspapers or magazines with cut out faces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r>
              <a:rPr lang="en-US" smtClean="0"/>
              <a:t>Play therapy – color my heart</a:t>
            </a:r>
          </a:p>
        </p:txBody>
      </p:sp>
      <p:sp>
        <p:nvSpPr>
          <p:cNvPr id="54274" name="Rectangle 3"/>
          <p:cNvSpPr>
            <a:spLocks noGrp="1"/>
          </p:cNvSpPr>
          <p:nvPr>
            <p:ph type="body" idx="1"/>
          </p:nvPr>
        </p:nvSpPr>
        <p:spPr/>
        <p:txBody>
          <a:bodyPr/>
          <a:lstStyle/>
          <a:p>
            <a:r>
              <a:rPr lang="en-US" smtClean="0"/>
              <a:t>List emotions. Add a color for each emotion (like a key) blue could be sad or red could be angry – let kid pick colors for emotions. Good for assessment and evaluation.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en-US" smtClean="0"/>
              <a:t>Emotions intensity </a:t>
            </a:r>
          </a:p>
        </p:txBody>
      </p:sp>
      <p:sp>
        <p:nvSpPr>
          <p:cNvPr id="55298" name="Rectangle 3"/>
          <p:cNvSpPr>
            <a:spLocks noGrp="1"/>
          </p:cNvSpPr>
          <p:nvPr>
            <p:ph type="body" idx="1"/>
          </p:nvPr>
        </p:nvSpPr>
        <p:spPr/>
        <p:txBody>
          <a:bodyPr/>
          <a:lstStyle/>
          <a:p>
            <a:r>
              <a:rPr lang="en-US" smtClean="0"/>
              <a:t>Scale 1 to 10 </a:t>
            </a:r>
          </a:p>
          <a:p>
            <a:r>
              <a:rPr lang="en-US" smtClean="0"/>
              <a:t>How to bring it down a notch or two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n-US" smtClean="0"/>
              <a:t>My favorite book for Emo. Reg.</a:t>
            </a:r>
          </a:p>
        </p:txBody>
      </p:sp>
      <p:sp>
        <p:nvSpPr>
          <p:cNvPr id="56322" name="Rectangle 3"/>
          <p:cNvSpPr>
            <a:spLocks noGrp="1"/>
          </p:cNvSpPr>
          <p:nvPr>
            <p:ph type="body" idx="1"/>
          </p:nvPr>
        </p:nvSpPr>
        <p:spPr/>
        <p:txBody>
          <a:bodyPr/>
          <a:lstStyle/>
          <a:p>
            <a:r>
              <a:rPr lang="en-US" smtClean="0"/>
              <a:t>Blue Day Book</a:t>
            </a:r>
          </a:p>
          <a:p>
            <a:endParaRPr lang="en-US" smtClean="0"/>
          </a:p>
        </p:txBody>
      </p:sp>
      <p:pic>
        <p:nvPicPr>
          <p:cNvPr id="56323" name="Picture 5" descr="Image result for blue day book">
            <a:hlinkClick r:id="rId2"/>
          </p:cNvPr>
          <p:cNvPicPr>
            <a:picLocks noChangeAspect="1" noChangeArrowheads="1"/>
          </p:cNvPicPr>
          <p:nvPr/>
        </p:nvPicPr>
        <p:blipFill>
          <a:blip r:embed="rId3"/>
          <a:srcRect/>
          <a:stretch>
            <a:fillRect/>
          </a:stretch>
        </p:blipFill>
        <p:spPr bwMode="auto">
          <a:xfrm>
            <a:off x="3962400" y="1257300"/>
            <a:ext cx="3743325" cy="3743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762000" y="2476500"/>
            <a:ext cx="7772400" cy="1225550"/>
          </a:xfrm>
        </p:spPr>
        <p:txBody>
          <a:bodyPr/>
          <a:lstStyle/>
          <a:p>
            <a:pPr eaLnBrk="1" hangingPunct="1"/>
            <a:r>
              <a:rPr lang="en-US" sz="4000" smtClean="0"/>
              <a:t>This session will provide you with  some really helpful tips for helping children with abuse-reactive needs.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6" name="Rectangle 2"/>
          <p:cNvSpPr>
            <a:spLocks noGrp="1"/>
          </p:cNvSpPr>
          <p:nvPr>
            <p:ph type="title"/>
          </p:nvPr>
        </p:nvSpPr>
        <p:spPr/>
        <p:txBody>
          <a:bodyPr/>
          <a:lstStyle/>
          <a:p>
            <a:r>
              <a:rPr lang="en-US" smtClean="0"/>
              <a:t>Cognitive Processing Skills</a:t>
            </a:r>
          </a:p>
        </p:txBody>
      </p:sp>
      <p:graphicFrame>
        <p:nvGraphicFramePr>
          <p:cNvPr id="93189" name="Diagram 5"/>
          <p:cNvGraphicFramePr>
            <a:graphicFrameLocks/>
          </p:cNvGraphicFramePr>
          <p:nvPr>
            <p:ph idx="1"/>
          </p:nvPr>
        </p:nvGraphicFramePr>
        <p:xfrm>
          <a:off x="457200" y="1333500"/>
          <a:ext cx="8229600" cy="3771900"/>
        </p:xfrm>
        <a:graphic>
          <a:graphicData uri="http://schemas.openxmlformats.org/drawingml/2006/compatibility">
            <com:legacyDrawing xmlns:com="http://schemas.openxmlformats.org/drawingml/2006/compatibility" spid="_x0000_s93189"/>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p:nvPr>
        </p:nvSpPr>
        <p:spPr/>
        <p:txBody>
          <a:bodyPr/>
          <a:lstStyle/>
          <a:p>
            <a:r>
              <a:rPr lang="en-US" smtClean="0"/>
              <a:t>Identify Faulty Thinking</a:t>
            </a:r>
          </a:p>
        </p:txBody>
      </p:sp>
      <p:sp>
        <p:nvSpPr>
          <p:cNvPr id="94210" name="Rectangle 3"/>
          <p:cNvSpPr>
            <a:spLocks noGrp="1"/>
          </p:cNvSpPr>
          <p:nvPr>
            <p:ph type="body" idx="1"/>
          </p:nvPr>
        </p:nvSpPr>
        <p:spPr/>
        <p:txBody>
          <a:bodyPr/>
          <a:lstStyle/>
          <a:p>
            <a:r>
              <a:rPr lang="en-US" smtClean="0"/>
              <a:t>Help the child to make healthier changes with:</a:t>
            </a:r>
          </a:p>
          <a:p>
            <a:pPr lvl="1"/>
            <a:r>
              <a:rPr lang="en-US" smtClean="0"/>
              <a:t>Thoughts</a:t>
            </a:r>
          </a:p>
          <a:p>
            <a:pPr lvl="1"/>
            <a:r>
              <a:rPr lang="en-US" smtClean="0"/>
              <a:t>Feelings</a:t>
            </a:r>
          </a:p>
          <a:p>
            <a:pPr lvl="1"/>
            <a:r>
              <a:rPr lang="en-US" smtClean="0"/>
              <a:t>Behaviors </a:t>
            </a:r>
          </a:p>
          <a:p>
            <a:pPr lvl="1">
              <a:buFont typeface="Arial" charset="0"/>
              <a:buNone/>
            </a:pPr>
            <a:r>
              <a:rPr lang="en-US" smtClean="0"/>
              <a:t>People can control those three things. </a:t>
            </a:r>
          </a:p>
          <a:p>
            <a:pPr lvl="1">
              <a:buFont typeface="Arial" charset="0"/>
              <a:buNone/>
            </a:pPr>
            <a:r>
              <a:rPr lang="en-US" smtClean="0"/>
              <a:t>Some radical acceptance about what you can’t control – like the past. Or other people.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p:txBody>
          <a:bodyPr/>
          <a:lstStyle/>
          <a:p>
            <a:r>
              <a:rPr lang="en-US" smtClean="0"/>
              <a:t>Trauma Narrative</a:t>
            </a:r>
          </a:p>
        </p:txBody>
      </p:sp>
      <p:sp>
        <p:nvSpPr>
          <p:cNvPr id="95234" name="Rectangle 3"/>
          <p:cNvSpPr>
            <a:spLocks noGrp="1"/>
          </p:cNvSpPr>
          <p:nvPr>
            <p:ph type="body" idx="1"/>
          </p:nvPr>
        </p:nvSpPr>
        <p:spPr/>
        <p:txBody>
          <a:bodyPr/>
          <a:lstStyle/>
          <a:p>
            <a:r>
              <a:rPr lang="en-US" smtClean="0"/>
              <a:t>This is the hardest part of therapy </a:t>
            </a:r>
          </a:p>
          <a:p>
            <a:r>
              <a:rPr lang="en-US" smtClean="0"/>
              <a:t>The child tells his (or her) story.</a:t>
            </a:r>
          </a:p>
          <a:p>
            <a:r>
              <a:rPr lang="en-US" smtClean="0"/>
              <a:t>Complete autonomy. </a:t>
            </a:r>
          </a:p>
          <a:p>
            <a:r>
              <a:rPr lang="en-US" smtClean="0"/>
              <a:t>Sometimes this process starts to leak out in rec therapy – self-expression groups.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p:cNvSpPr>
          <p:nvPr>
            <p:ph type="title"/>
          </p:nvPr>
        </p:nvSpPr>
        <p:spPr/>
        <p:txBody>
          <a:bodyPr/>
          <a:lstStyle/>
          <a:p>
            <a:r>
              <a:rPr lang="en-US" smtClean="0"/>
              <a:t>Autonomy </a:t>
            </a:r>
          </a:p>
        </p:txBody>
      </p:sp>
      <p:sp>
        <p:nvSpPr>
          <p:cNvPr id="96258" name="Rectangle 3"/>
          <p:cNvSpPr>
            <a:spLocks noGrp="1"/>
          </p:cNvSpPr>
          <p:nvPr>
            <p:ph type="body" idx="1"/>
          </p:nvPr>
        </p:nvSpPr>
        <p:spPr/>
        <p:txBody>
          <a:bodyPr/>
          <a:lstStyle/>
          <a:p>
            <a:r>
              <a:rPr lang="en-US" smtClean="0"/>
              <a:t>Write a book </a:t>
            </a:r>
          </a:p>
          <a:p>
            <a:r>
              <a:rPr lang="en-US" smtClean="0"/>
              <a:t>Set it up in sandbox tray and take photos </a:t>
            </a:r>
          </a:p>
          <a:p>
            <a:r>
              <a:rPr lang="en-US" smtClean="0"/>
              <a:t>Act it out – drama </a:t>
            </a:r>
          </a:p>
          <a:p>
            <a:r>
              <a:rPr lang="en-US" smtClean="0"/>
              <a:t>Make a comic book </a:t>
            </a:r>
          </a:p>
          <a:p>
            <a:r>
              <a:rPr lang="en-US" smtClean="0"/>
              <a:t>And other creative ideas</a:t>
            </a:r>
          </a:p>
          <a:p>
            <a:r>
              <a:rPr lang="en-US" smtClean="0"/>
              <a:t>Collages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p:nvPr>
        </p:nvSpPr>
        <p:spPr/>
        <p:txBody>
          <a:bodyPr/>
          <a:lstStyle/>
          <a:p>
            <a:r>
              <a:rPr lang="en-US" smtClean="0"/>
              <a:t>Five chapters of a TN</a:t>
            </a:r>
          </a:p>
        </p:txBody>
      </p:sp>
      <p:sp>
        <p:nvSpPr>
          <p:cNvPr id="97282" name="Rectangle 3"/>
          <p:cNvSpPr>
            <a:spLocks noGrp="1"/>
          </p:cNvSpPr>
          <p:nvPr>
            <p:ph type="body" idx="1"/>
          </p:nvPr>
        </p:nvSpPr>
        <p:spPr/>
        <p:txBody>
          <a:bodyPr/>
          <a:lstStyle/>
          <a:p>
            <a:r>
              <a:rPr lang="en-US" smtClean="0"/>
              <a:t>All about ME the wonderful kid</a:t>
            </a:r>
          </a:p>
          <a:p>
            <a:r>
              <a:rPr lang="en-US" smtClean="0"/>
              <a:t>A positive memory or a super hero </a:t>
            </a:r>
          </a:p>
          <a:p>
            <a:r>
              <a:rPr lang="en-US" smtClean="0"/>
              <a:t>The bad thing (or things) that happened to me</a:t>
            </a:r>
          </a:p>
          <a:p>
            <a:r>
              <a:rPr lang="en-US" smtClean="0"/>
              <a:t>What I’ve learned in therapy</a:t>
            </a:r>
          </a:p>
          <a:p>
            <a:r>
              <a:rPr lang="en-US" smtClean="0"/>
              <a:t>My hopes, wishes, and dreams for the future!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p:cNvSpPr>
          <p:nvPr>
            <p:ph type="title"/>
          </p:nvPr>
        </p:nvSpPr>
        <p:spPr/>
        <p:txBody>
          <a:bodyPr/>
          <a:lstStyle/>
          <a:p>
            <a:r>
              <a:rPr lang="en-US" smtClean="0"/>
              <a:t>Never pressure</a:t>
            </a:r>
          </a:p>
        </p:txBody>
      </p:sp>
      <p:sp>
        <p:nvSpPr>
          <p:cNvPr id="98306" name="Rectangle 3"/>
          <p:cNvSpPr>
            <a:spLocks noGrp="1"/>
          </p:cNvSpPr>
          <p:nvPr>
            <p:ph type="body" idx="1"/>
          </p:nvPr>
        </p:nvSpPr>
        <p:spPr/>
        <p:txBody>
          <a:bodyPr/>
          <a:lstStyle/>
          <a:p>
            <a:r>
              <a:rPr lang="en-US" smtClean="0"/>
              <a:t>A child should not be forced into giving a trauma narrative because that could do more harm than good. </a:t>
            </a:r>
          </a:p>
          <a:p>
            <a:r>
              <a:rPr lang="en-US" smtClean="0"/>
              <a:t>Most who complete one share aloud feelings of relief and freedom. It has therapeutic values.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p:nvPr>
        </p:nvSpPr>
        <p:spPr/>
        <p:txBody>
          <a:bodyPr/>
          <a:lstStyle/>
          <a:p>
            <a:r>
              <a:rPr lang="en-US" smtClean="0"/>
              <a:t>In-Vivo Exposure</a:t>
            </a:r>
          </a:p>
        </p:txBody>
      </p:sp>
      <p:sp>
        <p:nvSpPr>
          <p:cNvPr id="99330" name="Rectangle 3"/>
          <p:cNvSpPr>
            <a:spLocks noGrp="1"/>
          </p:cNvSpPr>
          <p:nvPr>
            <p:ph type="body" idx="1"/>
          </p:nvPr>
        </p:nvSpPr>
        <p:spPr/>
        <p:txBody>
          <a:bodyPr/>
          <a:lstStyle/>
          <a:p>
            <a:r>
              <a:rPr lang="en-US" smtClean="0"/>
              <a:t>This involves identifying triggers. </a:t>
            </a:r>
          </a:p>
          <a:p>
            <a:r>
              <a:rPr lang="en-US" smtClean="0"/>
              <a:t>May be returning home to a place where triggers occurred </a:t>
            </a:r>
          </a:p>
          <a:p>
            <a:r>
              <a:rPr lang="en-US" smtClean="0"/>
              <a:t>And learn ways to use relaxation and cognitive processing skills (from earlier sessions)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p:txBody>
          <a:bodyPr/>
          <a:lstStyle/>
          <a:p>
            <a:r>
              <a:rPr lang="en-US" smtClean="0"/>
              <a:t>Conjoint Sessions</a:t>
            </a:r>
          </a:p>
        </p:txBody>
      </p:sp>
      <p:sp>
        <p:nvSpPr>
          <p:cNvPr id="100354" name="Rectangle 3"/>
          <p:cNvSpPr>
            <a:spLocks noGrp="1"/>
          </p:cNvSpPr>
          <p:nvPr>
            <p:ph type="body" idx="1"/>
          </p:nvPr>
        </p:nvSpPr>
        <p:spPr/>
        <p:txBody>
          <a:bodyPr/>
          <a:lstStyle/>
          <a:p>
            <a:r>
              <a:rPr lang="en-US" smtClean="0"/>
              <a:t>Getting the child and caregiver (legal guardian) person she (or he) is returning (with mental health therapist) </a:t>
            </a:r>
          </a:p>
          <a:p>
            <a:r>
              <a:rPr lang="en-US" smtClean="0"/>
              <a:t>Rec Therapist is often one going on community re-entry passes with the child and family member.  Focus on trusted adult, support from adult. Identify concerns.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p:cNvSpPr>
          <p:nvPr>
            <p:ph type="title"/>
          </p:nvPr>
        </p:nvSpPr>
        <p:spPr/>
        <p:txBody>
          <a:bodyPr/>
          <a:lstStyle/>
          <a:p>
            <a:r>
              <a:rPr lang="en-US" smtClean="0"/>
              <a:t>Enhancing Safety and Social Skills</a:t>
            </a:r>
          </a:p>
        </p:txBody>
      </p:sp>
      <p:sp>
        <p:nvSpPr>
          <p:cNvPr id="101378" name="Rectangle 3"/>
          <p:cNvSpPr>
            <a:spLocks noGrp="1"/>
          </p:cNvSpPr>
          <p:nvPr>
            <p:ph type="body" idx="1"/>
          </p:nvPr>
        </p:nvSpPr>
        <p:spPr/>
        <p:txBody>
          <a:bodyPr/>
          <a:lstStyle/>
          <a:p>
            <a:pPr>
              <a:buFont typeface="Arial" charset="0"/>
              <a:buNone/>
            </a:pPr>
            <a:r>
              <a:rPr lang="en-US" smtClean="0"/>
              <a:t>What can you do if.. Situations </a:t>
            </a:r>
          </a:p>
          <a:p>
            <a:pPr>
              <a:buFont typeface="Arial" charset="0"/>
              <a:buNone/>
            </a:pPr>
            <a:r>
              <a:rPr lang="en-US" smtClean="0"/>
              <a:t>Simplyfun.com has a really neat key chain with safety skills questions/ and social skills questions. Works great.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p:txBody>
          <a:bodyPr/>
          <a:lstStyle/>
          <a:p>
            <a:r>
              <a:rPr lang="en-US" smtClean="0"/>
              <a:t>Review </a:t>
            </a:r>
          </a:p>
        </p:txBody>
      </p:sp>
      <p:sp>
        <p:nvSpPr>
          <p:cNvPr id="102402" name="Rectangle 3"/>
          <p:cNvSpPr>
            <a:spLocks noGrp="1"/>
          </p:cNvSpPr>
          <p:nvPr>
            <p:ph type="body" idx="1"/>
          </p:nvPr>
        </p:nvSpPr>
        <p:spPr/>
        <p:txBody>
          <a:bodyPr/>
          <a:lstStyle/>
          <a:p>
            <a:pPr>
              <a:lnSpc>
                <a:spcPct val="90000"/>
              </a:lnSpc>
            </a:pPr>
            <a:r>
              <a:rPr lang="en-US" sz="2800" smtClean="0"/>
              <a:t>PRACTICE</a:t>
            </a:r>
          </a:p>
          <a:p>
            <a:pPr lvl="1">
              <a:lnSpc>
                <a:spcPct val="90000"/>
              </a:lnSpc>
            </a:pPr>
            <a:r>
              <a:rPr lang="en-US" sz="2400" smtClean="0"/>
              <a:t>Psycho-education</a:t>
            </a:r>
          </a:p>
          <a:p>
            <a:pPr lvl="1">
              <a:lnSpc>
                <a:spcPct val="90000"/>
              </a:lnSpc>
            </a:pPr>
            <a:r>
              <a:rPr lang="en-US" sz="2400" smtClean="0"/>
              <a:t>Relaxation </a:t>
            </a:r>
          </a:p>
          <a:p>
            <a:pPr lvl="1">
              <a:lnSpc>
                <a:spcPct val="90000"/>
              </a:lnSpc>
            </a:pPr>
            <a:r>
              <a:rPr lang="en-US" sz="2400" smtClean="0"/>
              <a:t>Affect/ emotions regulation </a:t>
            </a:r>
          </a:p>
          <a:p>
            <a:pPr lvl="1">
              <a:lnSpc>
                <a:spcPct val="90000"/>
              </a:lnSpc>
            </a:pPr>
            <a:r>
              <a:rPr lang="en-US" sz="2400" smtClean="0"/>
              <a:t>Cognitive processing</a:t>
            </a:r>
          </a:p>
          <a:p>
            <a:pPr lvl="1">
              <a:lnSpc>
                <a:spcPct val="90000"/>
              </a:lnSpc>
            </a:pPr>
            <a:r>
              <a:rPr lang="en-US" sz="2400" smtClean="0"/>
              <a:t>TRAUMA Narrative</a:t>
            </a:r>
          </a:p>
          <a:p>
            <a:pPr lvl="1">
              <a:lnSpc>
                <a:spcPct val="90000"/>
              </a:lnSpc>
            </a:pPr>
            <a:r>
              <a:rPr lang="en-US" sz="2400" smtClean="0"/>
              <a:t>In-vivo </a:t>
            </a:r>
          </a:p>
          <a:p>
            <a:pPr lvl="1">
              <a:lnSpc>
                <a:spcPct val="90000"/>
              </a:lnSpc>
            </a:pPr>
            <a:r>
              <a:rPr lang="en-US" sz="2400" smtClean="0"/>
              <a:t>Conjoint Family </a:t>
            </a:r>
          </a:p>
          <a:p>
            <a:pPr lvl="1">
              <a:lnSpc>
                <a:spcPct val="90000"/>
              </a:lnSpc>
            </a:pPr>
            <a:r>
              <a:rPr lang="en-US" sz="2400" smtClean="0"/>
              <a:t>Enhance safety skills and social skills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685800" y="1774825"/>
            <a:ext cx="7772400" cy="1225550"/>
          </a:xfrm>
        </p:spPr>
        <p:txBody>
          <a:bodyPr/>
          <a:lstStyle/>
          <a:p>
            <a:pPr eaLnBrk="1" hangingPunct="1"/>
            <a:r>
              <a:rPr lang="en-US" smtClean="0"/>
              <a:t>You’ll get a lot of information </a:t>
            </a:r>
          </a:p>
        </p:txBody>
      </p:sp>
      <p:sp>
        <p:nvSpPr>
          <p:cNvPr id="10242" name="Subtitle 3"/>
          <p:cNvSpPr>
            <a:spLocks noGrp="1"/>
          </p:cNvSpPr>
          <p:nvPr>
            <p:ph type="subTitle" idx="4294967295"/>
          </p:nvPr>
        </p:nvSpPr>
        <p:spPr>
          <a:xfrm>
            <a:off x="914400" y="3238500"/>
            <a:ext cx="7467600" cy="1460500"/>
          </a:xfrm>
        </p:spPr>
        <p:txBody>
          <a:bodyPr/>
          <a:lstStyle/>
          <a:p>
            <a:pPr marL="0" indent="0" algn="ctr" eaLnBrk="1" hangingPunct="1">
              <a:buFont typeface="Arial" charset="0"/>
              <a:buNone/>
            </a:pPr>
            <a:r>
              <a:rPr lang="en-US" smtClean="0"/>
              <a:t>If you stay until the end of this session.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Title 1"/>
          <p:cNvSpPr>
            <a:spLocks noGrp="1"/>
          </p:cNvSpPr>
          <p:nvPr>
            <p:ph type="ctrTitle" idx="4294967295"/>
          </p:nvPr>
        </p:nvSpPr>
        <p:spPr>
          <a:xfrm>
            <a:off x="685800" y="1790700"/>
            <a:ext cx="7772400" cy="1225550"/>
          </a:xfrm>
        </p:spPr>
        <p:txBody>
          <a:bodyPr/>
          <a:lstStyle/>
          <a:p>
            <a:pPr eaLnBrk="1" hangingPunct="1"/>
            <a:r>
              <a:rPr lang="en-US" sz="4000" smtClean="0"/>
              <a:t/>
            </a:r>
            <a:br>
              <a:rPr lang="en-US" sz="4000" smtClean="0"/>
            </a:br>
            <a:r>
              <a:rPr lang="en-US" sz="4000" smtClean="0"/>
              <a:t>Part # 2:</a:t>
            </a:r>
          </a:p>
        </p:txBody>
      </p:sp>
      <p:sp>
        <p:nvSpPr>
          <p:cNvPr id="46082" name="Subtitle 3"/>
          <p:cNvSpPr>
            <a:spLocks noGrp="1"/>
          </p:cNvSpPr>
          <p:nvPr>
            <p:ph type="subTitle" idx="4294967295"/>
          </p:nvPr>
        </p:nvSpPr>
        <p:spPr>
          <a:xfrm>
            <a:off x="152400" y="3238500"/>
            <a:ext cx="8763000" cy="1460500"/>
          </a:xfrm>
        </p:spPr>
        <p:txBody>
          <a:bodyPr/>
          <a:lstStyle/>
          <a:p>
            <a:pPr marL="0" indent="0" algn="ctr" eaLnBrk="1" hangingPunct="1">
              <a:buFont typeface="Arial" charset="0"/>
              <a:buNone/>
            </a:pPr>
            <a:r>
              <a:rPr lang="en-US" smtClean="0"/>
              <a:t>Dialectical Behavior Therapy (DBT)</a:t>
            </a:r>
          </a:p>
          <a:p>
            <a:pPr marL="0" indent="0" algn="ctr" eaLnBrk="1" hangingPunct="1">
              <a:buFont typeface="Arial" charset="0"/>
              <a:buNone/>
            </a:pPr>
            <a:r>
              <a:rPr lang="en-US" smtClean="0"/>
              <a:t> </a:t>
            </a:r>
          </a:p>
          <a:p>
            <a:pPr marL="0" indent="0" algn="ctr" eaLnBrk="1" hangingPunct="1">
              <a:buFont typeface="Arial" charset="0"/>
              <a:buNone/>
            </a:pPr>
            <a:endParaRPr lang="en-US" smtClean="0"/>
          </a:p>
        </p:txBody>
      </p:sp>
      <p:pic>
        <p:nvPicPr>
          <p:cNvPr id="103427" name="Picture 5"/>
          <p:cNvPicPr>
            <a:picLocks noChangeAspect="1" noChangeArrowheads="1"/>
          </p:cNvPicPr>
          <p:nvPr/>
        </p:nvPicPr>
        <p:blipFill>
          <a:blip r:embed="rId2"/>
          <a:srcRect/>
          <a:stretch>
            <a:fillRect/>
          </a:stretch>
        </p:blipFill>
        <p:spPr bwMode="auto">
          <a:xfrm>
            <a:off x="1752600" y="0"/>
            <a:ext cx="5791200" cy="2395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p:nvPr>
        </p:nvSpPr>
        <p:spPr/>
        <p:txBody>
          <a:bodyPr/>
          <a:lstStyle/>
          <a:p>
            <a:r>
              <a:rPr lang="en-US" smtClean="0"/>
              <a:t>Developed by:</a:t>
            </a:r>
          </a:p>
        </p:txBody>
      </p:sp>
      <p:sp>
        <p:nvSpPr>
          <p:cNvPr id="104450" name="Rectangle 3"/>
          <p:cNvSpPr>
            <a:spLocks noGrp="1"/>
          </p:cNvSpPr>
          <p:nvPr>
            <p:ph type="body" idx="1"/>
          </p:nvPr>
        </p:nvSpPr>
        <p:spPr/>
        <p:txBody>
          <a:bodyPr/>
          <a:lstStyle/>
          <a:p>
            <a:r>
              <a:rPr lang="en-US" smtClean="0"/>
              <a:t>Marsha Linehan as a treatment for people with Borderline Personality Disorder. </a:t>
            </a:r>
          </a:p>
          <a:p>
            <a:r>
              <a:rPr lang="en-US" smtClean="0"/>
              <a:t>Previously, in the DSM-IV, personality disorders fell under the Axis II as they were thought un-treatable. </a:t>
            </a:r>
          </a:p>
          <a:p>
            <a:r>
              <a:rPr lang="en-US" smtClean="0"/>
              <a:t>The DSM-5 does not have Axis II. There are treatments for personality disorders- i.e. DBT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p:nvPr>
        </p:nvSpPr>
        <p:spPr/>
        <p:txBody>
          <a:bodyPr/>
          <a:lstStyle/>
          <a:p>
            <a:r>
              <a:rPr lang="en-US" smtClean="0"/>
              <a:t>Dialectical  </a:t>
            </a:r>
          </a:p>
        </p:txBody>
      </p:sp>
      <p:sp>
        <p:nvSpPr>
          <p:cNvPr id="105474" name="Rectangle 3"/>
          <p:cNvSpPr>
            <a:spLocks noGrp="1"/>
          </p:cNvSpPr>
          <p:nvPr>
            <p:ph type="body" idx="1"/>
          </p:nvPr>
        </p:nvSpPr>
        <p:spPr/>
        <p:txBody>
          <a:bodyPr/>
          <a:lstStyle/>
          <a:p>
            <a:r>
              <a:rPr lang="en-US" smtClean="0"/>
              <a:t>Two ends of a pole. Both could be right </a:t>
            </a:r>
          </a:p>
          <a:p>
            <a:pPr lvl="1"/>
            <a:r>
              <a:rPr lang="en-US" smtClean="0"/>
              <a:t>Planned a party – but people don’t have fun. </a:t>
            </a:r>
          </a:p>
          <a:p>
            <a:pPr lvl="1">
              <a:buFont typeface="Arial" charset="0"/>
              <a:buNone/>
            </a:pPr>
            <a:endParaRPr lang="en-US" smtClean="0"/>
          </a:p>
          <a:p>
            <a:r>
              <a:rPr lang="en-US" smtClean="0"/>
              <a:t>For teens, I like to play, Alanis Morissette’s “Isn’t it ironic.” </a:t>
            </a:r>
          </a:p>
          <a:p>
            <a:pPr lvl="1"/>
            <a:r>
              <a:rPr lang="en-US" smtClean="0"/>
              <a:t>Won lottery – died next day </a:t>
            </a:r>
          </a:p>
          <a:p>
            <a:pPr lvl="1"/>
            <a:r>
              <a:rPr lang="en-US" smtClean="0"/>
              <a:t>Good advice – didn’t take. </a:t>
            </a:r>
          </a:p>
          <a:p>
            <a:pPr lvl="1"/>
            <a:endParaRPr lang="en-US" smtClean="0"/>
          </a:p>
          <a:p>
            <a:pPr lvl="1">
              <a:buFont typeface="Arial" charset="0"/>
              <a:buNone/>
            </a:pPr>
            <a:endParaRPr 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p:nvPr>
        </p:nvSpPr>
        <p:spPr/>
        <p:txBody>
          <a:bodyPr/>
          <a:lstStyle/>
          <a:p>
            <a:r>
              <a:rPr lang="en-US" smtClean="0"/>
              <a:t>The focus </a:t>
            </a:r>
          </a:p>
        </p:txBody>
      </p:sp>
      <p:sp>
        <p:nvSpPr>
          <p:cNvPr id="106498" name="Rectangle 3"/>
          <p:cNvSpPr>
            <a:spLocks noGrp="1"/>
          </p:cNvSpPr>
          <p:nvPr>
            <p:ph type="body" idx="1"/>
          </p:nvPr>
        </p:nvSpPr>
        <p:spPr/>
        <p:txBody>
          <a:bodyPr/>
          <a:lstStyle/>
          <a:p>
            <a:r>
              <a:rPr lang="en-US" smtClean="0"/>
              <a:t>Creating a life worth living!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title"/>
          </p:nvPr>
        </p:nvSpPr>
        <p:spPr/>
        <p:txBody>
          <a:bodyPr/>
          <a:lstStyle/>
          <a:p>
            <a:r>
              <a:rPr lang="en-US" smtClean="0"/>
              <a:t>Validation is key</a:t>
            </a:r>
          </a:p>
        </p:txBody>
      </p:sp>
      <p:sp>
        <p:nvSpPr>
          <p:cNvPr id="107522" name="Rectangle 3"/>
          <p:cNvSpPr>
            <a:spLocks noGrp="1"/>
          </p:cNvSpPr>
          <p:nvPr>
            <p:ph type="body" idx="1"/>
          </p:nvPr>
        </p:nvSpPr>
        <p:spPr/>
        <p:txBody>
          <a:bodyPr/>
          <a:lstStyle/>
          <a:p>
            <a:r>
              <a:rPr lang="en-US" smtClean="0"/>
              <a:t>Validate that their emotions are real. Their experiences are real. Their suffering is real.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p:nvPr>
        </p:nvSpPr>
        <p:spPr/>
        <p:txBody>
          <a:bodyPr/>
          <a:lstStyle/>
          <a:p>
            <a:r>
              <a:rPr lang="en-US" smtClean="0"/>
              <a:t>Four Main Skills are Taught</a:t>
            </a:r>
          </a:p>
        </p:txBody>
      </p:sp>
      <p:sp>
        <p:nvSpPr>
          <p:cNvPr id="108546" name="Rectangle 3"/>
          <p:cNvSpPr>
            <a:spLocks noGrp="1"/>
          </p:cNvSpPr>
          <p:nvPr>
            <p:ph type="body" idx="1"/>
          </p:nvPr>
        </p:nvSpPr>
        <p:spPr/>
        <p:txBody>
          <a:bodyPr/>
          <a:lstStyle/>
          <a:p>
            <a:pPr>
              <a:lnSpc>
                <a:spcPct val="90000"/>
              </a:lnSpc>
            </a:pPr>
            <a:r>
              <a:rPr lang="en-US" smtClean="0"/>
              <a:t>My internship supervisor in mental health counseling uses an acronym that one of her patients had created for the four skill-sets:</a:t>
            </a:r>
          </a:p>
          <a:p>
            <a:pPr>
              <a:lnSpc>
                <a:spcPct val="90000"/>
              </a:lnSpc>
            </a:pPr>
            <a:r>
              <a:rPr lang="en-US" smtClean="0"/>
              <a:t>D: distress tolerance skills</a:t>
            </a:r>
          </a:p>
          <a:p>
            <a:pPr>
              <a:lnSpc>
                <a:spcPct val="90000"/>
              </a:lnSpc>
            </a:pPr>
            <a:r>
              <a:rPr lang="en-US" smtClean="0"/>
              <a:t>I: interpersonal effectiveness skills</a:t>
            </a:r>
          </a:p>
          <a:p>
            <a:pPr>
              <a:lnSpc>
                <a:spcPct val="90000"/>
              </a:lnSpc>
            </a:pPr>
            <a:r>
              <a:rPr lang="en-US" smtClean="0"/>
              <a:t>M: mindfulness meditation skills</a:t>
            </a:r>
          </a:p>
          <a:p>
            <a:pPr>
              <a:lnSpc>
                <a:spcPct val="90000"/>
              </a:lnSpc>
            </a:pPr>
            <a:r>
              <a:rPr lang="en-US" smtClean="0"/>
              <a:t>E: Emotional regulation skills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p:cNvSpPr>
          <p:nvPr>
            <p:ph type="title"/>
          </p:nvPr>
        </p:nvSpPr>
        <p:spPr/>
        <p:txBody>
          <a:bodyPr/>
          <a:lstStyle/>
          <a:p>
            <a:r>
              <a:rPr lang="en-US" smtClean="0"/>
              <a:t>Distress tolerance skills</a:t>
            </a:r>
          </a:p>
        </p:txBody>
      </p:sp>
      <p:sp>
        <p:nvSpPr>
          <p:cNvPr id="109570" name="Rectangle 3"/>
          <p:cNvSpPr>
            <a:spLocks noGrp="1"/>
          </p:cNvSpPr>
          <p:nvPr>
            <p:ph type="body" idx="1"/>
          </p:nvPr>
        </p:nvSpPr>
        <p:spPr/>
        <p:txBody>
          <a:bodyPr/>
          <a:lstStyle/>
          <a:p>
            <a:r>
              <a:rPr lang="en-US" smtClean="0"/>
              <a:t>Learn skills needed to cope with distress</a:t>
            </a:r>
          </a:p>
          <a:p>
            <a:r>
              <a:rPr lang="en-US" smtClean="0"/>
              <a:t>Becoming more flexible </a:t>
            </a:r>
          </a:p>
          <a:p>
            <a:r>
              <a:rPr lang="en-US" smtClean="0"/>
              <a:t>Acronyms like:</a:t>
            </a:r>
          </a:p>
          <a:p>
            <a:pPr lvl="1"/>
            <a:r>
              <a:rPr lang="en-US" smtClean="0"/>
              <a:t>IMPROVE</a:t>
            </a:r>
          </a:p>
          <a:p>
            <a:pPr lvl="1"/>
            <a:r>
              <a:rPr lang="en-US" smtClean="0"/>
              <a:t>Imagery, meaning, prayer, relaxation, one-thing-at-at-time, mini-vacation, encouragement (self and from others)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p:cNvSpPr>
          <p:nvPr>
            <p:ph type="title"/>
          </p:nvPr>
        </p:nvSpPr>
        <p:spPr/>
        <p:txBody>
          <a:bodyPr/>
          <a:lstStyle/>
          <a:p>
            <a:r>
              <a:rPr lang="en-US" smtClean="0"/>
              <a:t>Interpersonal skills</a:t>
            </a:r>
          </a:p>
        </p:txBody>
      </p:sp>
      <p:sp>
        <p:nvSpPr>
          <p:cNvPr id="110594" name="Rectangle 3"/>
          <p:cNvSpPr>
            <a:spLocks noGrp="1"/>
          </p:cNvSpPr>
          <p:nvPr>
            <p:ph type="body" idx="1"/>
          </p:nvPr>
        </p:nvSpPr>
        <p:spPr/>
        <p:txBody>
          <a:bodyPr/>
          <a:lstStyle/>
          <a:p>
            <a:r>
              <a:rPr lang="en-US" sz="2800" smtClean="0"/>
              <a:t>People skills/ Assertiveness skills/ manners</a:t>
            </a:r>
          </a:p>
          <a:p>
            <a:pPr lvl="1"/>
            <a:r>
              <a:rPr lang="en-US" sz="2400" smtClean="0"/>
              <a:t>DEARMAN</a:t>
            </a:r>
          </a:p>
          <a:p>
            <a:pPr lvl="2"/>
            <a:r>
              <a:rPr lang="en-US" sz="2000" smtClean="0"/>
              <a:t>Describe the situation (facts only) </a:t>
            </a:r>
          </a:p>
          <a:p>
            <a:pPr lvl="2"/>
            <a:r>
              <a:rPr lang="en-US" sz="2000" smtClean="0"/>
              <a:t>Express emotions</a:t>
            </a:r>
          </a:p>
          <a:p>
            <a:pPr lvl="2"/>
            <a:r>
              <a:rPr lang="en-US" sz="2000" smtClean="0"/>
              <a:t>Ask assertively</a:t>
            </a:r>
          </a:p>
          <a:p>
            <a:pPr lvl="2"/>
            <a:r>
              <a:rPr lang="en-US" sz="2000" smtClean="0"/>
              <a:t>Reinforce the benefits </a:t>
            </a:r>
          </a:p>
          <a:p>
            <a:pPr lvl="2"/>
            <a:r>
              <a:rPr lang="en-US" sz="2000" smtClean="0"/>
              <a:t>Mindful – stay focused</a:t>
            </a:r>
          </a:p>
          <a:p>
            <a:pPr lvl="2"/>
            <a:r>
              <a:rPr lang="en-US" sz="2000" smtClean="0"/>
              <a:t>Act confident</a:t>
            </a:r>
          </a:p>
          <a:p>
            <a:pPr lvl="2"/>
            <a:r>
              <a:rPr lang="en-US" sz="2000" smtClean="0"/>
              <a:t>Negotiate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p:txBody>
          <a:bodyPr/>
          <a:lstStyle/>
          <a:p>
            <a:r>
              <a:rPr lang="en-US" smtClean="0"/>
              <a:t>Teaching manners</a:t>
            </a:r>
          </a:p>
        </p:txBody>
      </p:sp>
      <p:sp>
        <p:nvSpPr>
          <p:cNvPr id="111618" name="Rectangle 3"/>
          <p:cNvSpPr>
            <a:spLocks noGrp="1"/>
          </p:cNvSpPr>
          <p:nvPr>
            <p:ph type="body" idx="1"/>
          </p:nvPr>
        </p:nvSpPr>
        <p:spPr/>
        <p:txBody>
          <a:bodyPr/>
          <a:lstStyle/>
          <a:p>
            <a:r>
              <a:rPr lang="en-US" smtClean="0"/>
              <a:t>This isn’t DBT, but I use my own book, Building Character to teach children basic banners. </a:t>
            </a:r>
          </a:p>
        </p:txBody>
      </p:sp>
      <p:pic>
        <p:nvPicPr>
          <p:cNvPr id="111619" name="Picture 5" descr="Image result for building character with sam and izzy"/>
          <p:cNvPicPr>
            <a:picLocks noChangeAspect="1" noChangeArrowheads="1"/>
          </p:cNvPicPr>
          <p:nvPr/>
        </p:nvPicPr>
        <p:blipFill>
          <a:blip r:embed="rId2"/>
          <a:srcRect/>
          <a:stretch>
            <a:fillRect/>
          </a:stretch>
        </p:blipFill>
        <p:spPr bwMode="auto">
          <a:xfrm>
            <a:off x="3200400" y="2400300"/>
            <a:ext cx="2514600" cy="25146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p:nvPr>
        </p:nvSpPr>
        <p:spPr/>
        <p:txBody>
          <a:bodyPr/>
          <a:lstStyle/>
          <a:p>
            <a:r>
              <a:rPr lang="en-US" smtClean="0"/>
              <a:t>The concept is</a:t>
            </a:r>
          </a:p>
        </p:txBody>
      </p:sp>
      <p:sp>
        <p:nvSpPr>
          <p:cNvPr id="112642" name="Rectangle 3"/>
          <p:cNvSpPr>
            <a:spLocks noGrp="1"/>
          </p:cNvSpPr>
          <p:nvPr>
            <p:ph type="body" idx="1"/>
          </p:nvPr>
        </p:nvSpPr>
        <p:spPr/>
        <p:txBody>
          <a:bodyPr/>
          <a:lstStyle/>
          <a:p>
            <a:r>
              <a:rPr lang="en-US" smtClean="0"/>
              <a:t>If you’re rude and disrespectful – it pushes people away. </a:t>
            </a:r>
          </a:p>
          <a:p>
            <a:r>
              <a:rPr lang="en-US" smtClean="0"/>
              <a:t>Kind of a cycle:</a:t>
            </a:r>
          </a:p>
          <a:p>
            <a:r>
              <a:rPr lang="en-US" smtClean="0"/>
              <a:t>They don’t like me – I’ll yell at them – they leave. I knew they didn’t like me – so, I’ll keep being mean to me. Why don’t they like 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685800" y="571500"/>
            <a:ext cx="7772400" cy="1225550"/>
          </a:xfrm>
        </p:spPr>
        <p:txBody>
          <a:bodyPr/>
          <a:lstStyle/>
          <a:p>
            <a:pPr eaLnBrk="1" hangingPunct="1"/>
            <a:r>
              <a:rPr lang="en-US" smtClean="0"/>
              <a:t>And If You Stay Until The End...</a:t>
            </a:r>
          </a:p>
        </p:txBody>
      </p:sp>
      <p:sp>
        <p:nvSpPr>
          <p:cNvPr id="11266" name="Subtitle 3"/>
          <p:cNvSpPr>
            <a:spLocks noGrp="1"/>
          </p:cNvSpPr>
          <p:nvPr>
            <p:ph type="subTitle" idx="4294967295"/>
          </p:nvPr>
        </p:nvSpPr>
        <p:spPr>
          <a:xfrm>
            <a:off x="762000" y="1866900"/>
            <a:ext cx="7391400" cy="1460500"/>
          </a:xfrm>
        </p:spPr>
        <p:txBody>
          <a:bodyPr/>
          <a:lstStyle/>
          <a:p>
            <a:pPr marL="0" indent="0" algn="ctr" eaLnBrk="1" hangingPunct="1">
              <a:buFont typeface="Arial" charset="0"/>
              <a:buNone/>
            </a:pPr>
            <a:r>
              <a:rPr lang="en-US" smtClean="0"/>
              <a:t>I’m going to give you several gifts! </a:t>
            </a:r>
          </a:p>
        </p:txBody>
      </p:sp>
      <p:pic>
        <p:nvPicPr>
          <p:cNvPr id="14339" name="Picture 4" descr="canstockphoto18596686"/>
          <p:cNvPicPr>
            <a:picLocks noChangeAspect="1" noChangeArrowheads="1"/>
          </p:cNvPicPr>
          <p:nvPr/>
        </p:nvPicPr>
        <p:blipFill>
          <a:blip r:embed="rId2"/>
          <a:srcRect/>
          <a:stretch>
            <a:fillRect/>
          </a:stretch>
        </p:blipFill>
        <p:spPr bwMode="auto">
          <a:xfrm>
            <a:off x="2286000" y="2476500"/>
            <a:ext cx="4191000" cy="2792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title"/>
          </p:nvPr>
        </p:nvSpPr>
        <p:spPr/>
        <p:txBody>
          <a:bodyPr/>
          <a:lstStyle/>
          <a:p>
            <a:r>
              <a:rPr lang="en-US" smtClean="0"/>
              <a:t>Mindfulness Meditation</a:t>
            </a:r>
          </a:p>
        </p:txBody>
      </p:sp>
      <p:sp>
        <p:nvSpPr>
          <p:cNvPr id="113666" name="Rectangle 3"/>
          <p:cNvSpPr>
            <a:spLocks noGrp="1"/>
          </p:cNvSpPr>
          <p:nvPr>
            <p:ph type="body" idx="1"/>
          </p:nvPr>
        </p:nvSpPr>
        <p:spPr/>
        <p:txBody>
          <a:bodyPr/>
          <a:lstStyle/>
          <a:p>
            <a:r>
              <a:rPr lang="en-US" smtClean="0"/>
              <a:t>Difficult concept to teach. </a:t>
            </a:r>
          </a:p>
          <a:p>
            <a:r>
              <a:rPr lang="en-US" smtClean="0"/>
              <a:t>I’m still struggling.</a:t>
            </a:r>
          </a:p>
          <a:p>
            <a:r>
              <a:rPr lang="en-US" smtClean="0"/>
              <a:t>I often call it FOCUS time for children.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p:txBody>
          <a:bodyPr/>
          <a:lstStyle/>
          <a:p>
            <a:r>
              <a:rPr lang="en-US" smtClean="0"/>
              <a:t>Book that teaches Mindfulness</a:t>
            </a:r>
          </a:p>
        </p:txBody>
      </p:sp>
      <p:pic>
        <p:nvPicPr>
          <p:cNvPr id="114690" name="Picture 5" descr="Image result for milton's secret book">
            <a:hlinkClick r:id="rId2"/>
          </p:cNvPr>
          <p:cNvPicPr>
            <a:picLocks noChangeAspect="1" noChangeArrowheads="1"/>
          </p:cNvPicPr>
          <p:nvPr/>
        </p:nvPicPr>
        <p:blipFill>
          <a:blip r:embed="rId3"/>
          <a:srcRect/>
          <a:stretch>
            <a:fillRect/>
          </a:stretch>
        </p:blipFill>
        <p:spPr bwMode="auto">
          <a:xfrm>
            <a:off x="2895600" y="1333500"/>
            <a:ext cx="2733675" cy="374332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p:nvPr>
        </p:nvSpPr>
        <p:spPr/>
        <p:txBody>
          <a:bodyPr/>
          <a:lstStyle/>
          <a:p>
            <a:r>
              <a:rPr lang="en-US" smtClean="0"/>
              <a:t>Focus</a:t>
            </a:r>
          </a:p>
        </p:txBody>
      </p:sp>
      <p:sp>
        <p:nvSpPr>
          <p:cNvPr id="115714" name="Rectangle 6"/>
          <p:cNvSpPr>
            <a:spLocks noGrp="1"/>
          </p:cNvSpPr>
          <p:nvPr>
            <p:ph type="body" idx="1"/>
          </p:nvPr>
        </p:nvSpPr>
        <p:spPr/>
        <p:txBody>
          <a:bodyPr/>
          <a:lstStyle/>
          <a:p>
            <a:pPr>
              <a:lnSpc>
                <a:spcPct val="90000"/>
              </a:lnSpc>
            </a:pPr>
            <a:r>
              <a:rPr lang="en-US" smtClean="0"/>
              <a:t>On the past: dwelling – feel bad. </a:t>
            </a:r>
          </a:p>
          <a:p>
            <a:pPr>
              <a:lnSpc>
                <a:spcPct val="90000"/>
              </a:lnSpc>
            </a:pPr>
            <a:r>
              <a:rPr lang="en-US" smtClean="0"/>
              <a:t>On the future: dwelling – feel worried. ? </a:t>
            </a:r>
          </a:p>
          <a:p>
            <a:pPr>
              <a:lnSpc>
                <a:spcPct val="90000"/>
              </a:lnSpc>
            </a:pPr>
            <a:r>
              <a:rPr lang="en-US" smtClean="0"/>
              <a:t>The focus is here and now. OF course a person could have rough feelings in the moment, but it would be a lot worse if you add the past problems and future worries to the moment. </a:t>
            </a:r>
          </a:p>
          <a:p>
            <a:pPr>
              <a:lnSpc>
                <a:spcPct val="90000"/>
              </a:lnSpc>
            </a:pPr>
            <a:r>
              <a:rPr lang="en-US" smtClean="0"/>
              <a:t>Just do the moment – get through it.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p:cNvSpPr>
          <p:nvPr>
            <p:ph type="title"/>
          </p:nvPr>
        </p:nvSpPr>
        <p:spPr/>
        <p:txBody>
          <a:bodyPr/>
          <a:lstStyle/>
          <a:p>
            <a:r>
              <a:rPr lang="en-US" smtClean="0"/>
              <a:t>Focus</a:t>
            </a:r>
          </a:p>
        </p:txBody>
      </p:sp>
      <p:sp>
        <p:nvSpPr>
          <p:cNvPr id="116738" name="Rectangle 4"/>
          <p:cNvSpPr>
            <a:spLocks noGrp="1"/>
          </p:cNvSpPr>
          <p:nvPr>
            <p:ph type="body" sz="half" idx="1"/>
          </p:nvPr>
        </p:nvSpPr>
        <p:spPr/>
        <p:txBody>
          <a:bodyPr/>
          <a:lstStyle/>
          <a:p>
            <a:r>
              <a:rPr lang="en-US" smtClean="0"/>
              <a:t>Inside</a:t>
            </a:r>
          </a:p>
          <a:p>
            <a:pPr lvl="1"/>
            <a:r>
              <a:rPr lang="en-US" smtClean="0"/>
              <a:t>Your breathing</a:t>
            </a:r>
          </a:p>
          <a:p>
            <a:pPr lvl="1"/>
            <a:r>
              <a:rPr lang="en-US" smtClean="0"/>
              <a:t>Your heart-rate</a:t>
            </a:r>
          </a:p>
          <a:p>
            <a:pPr lvl="1"/>
            <a:r>
              <a:rPr lang="en-US" smtClean="0"/>
              <a:t>Your thoughts</a:t>
            </a:r>
          </a:p>
          <a:p>
            <a:pPr lvl="1"/>
            <a:r>
              <a:rPr lang="en-US" smtClean="0"/>
              <a:t>Your feelings </a:t>
            </a:r>
          </a:p>
        </p:txBody>
      </p:sp>
      <p:sp>
        <p:nvSpPr>
          <p:cNvPr id="116739" name="Rectangle 5"/>
          <p:cNvSpPr>
            <a:spLocks noGrp="1"/>
          </p:cNvSpPr>
          <p:nvPr>
            <p:ph type="body" sz="half" idx="2"/>
          </p:nvPr>
        </p:nvSpPr>
        <p:spPr/>
        <p:txBody>
          <a:bodyPr/>
          <a:lstStyle/>
          <a:p>
            <a:r>
              <a:rPr lang="en-US" smtClean="0"/>
              <a:t>Outside</a:t>
            </a:r>
          </a:p>
          <a:p>
            <a:pPr lvl="1"/>
            <a:r>
              <a:rPr lang="en-US" smtClean="0"/>
              <a:t>Sights</a:t>
            </a:r>
          </a:p>
          <a:p>
            <a:pPr lvl="1"/>
            <a:r>
              <a:rPr lang="en-US" smtClean="0"/>
              <a:t>Sounds</a:t>
            </a:r>
          </a:p>
          <a:p>
            <a:pPr lvl="1"/>
            <a:r>
              <a:rPr lang="en-US" smtClean="0"/>
              <a:t>Smell</a:t>
            </a:r>
          </a:p>
          <a:p>
            <a:pPr lvl="1"/>
            <a:r>
              <a:rPr lang="en-US" smtClean="0"/>
              <a:t>Scents</a:t>
            </a:r>
          </a:p>
          <a:p>
            <a:pPr lvl="1"/>
            <a:r>
              <a:rPr lang="en-US" smtClean="0"/>
              <a:t>Sensations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p:cNvSpPr>
          <p:nvPr>
            <p:ph type="title"/>
          </p:nvPr>
        </p:nvSpPr>
        <p:spPr/>
        <p:txBody>
          <a:bodyPr/>
          <a:lstStyle/>
          <a:p>
            <a:r>
              <a:rPr lang="en-US" smtClean="0"/>
              <a:t>Loss of Focus </a:t>
            </a:r>
          </a:p>
        </p:txBody>
      </p:sp>
      <p:sp>
        <p:nvSpPr>
          <p:cNvPr id="117762" name="Rectangle 3"/>
          <p:cNvSpPr>
            <a:spLocks noGrp="1"/>
          </p:cNvSpPr>
          <p:nvPr>
            <p:ph type="body" idx="1"/>
          </p:nvPr>
        </p:nvSpPr>
        <p:spPr/>
        <p:txBody>
          <a:bodyPr/>
          <a:lstStyle/>
          <a:p>
            <a:r>
              <a:rPr lang="en-US" smtClean="0"/>
              <a:t>It happens. Your mind will start to think of other things. </a:t>
            </a:r>
          </a:p>
          <a:p>
            <a:r>
              <a:rPr lang="en-US" smtClean="0"/>
              <a:t>Someone said it was like training a puppy to sit still in one place – it will get up and go, but you return the puppy to place. – the same with your mind. </a:t>
            </a:r>
          </a:p>
          <a:p>
            <a:r>
              <a:rPr lang="en-US" smtClean="0"/>
              <a:t>Don’t give yourself a hard time.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en-US" smtClean="0"/>
              <a:t>Sample </a:t>
            </a:r>
          </a:p>
        </p:txBody>
      </p:sp>
      <p:sp>
        <p:nvSpPr>
          <p:cNvPr id="118786" name="Rectangle 3"/>
          <p:cNvSpPr>
            <a:spLocks noGrp="1"/>
          </p:cNvSpPr>
          <p:nvPr>
            <p:ph type="body" idx="1"/>
          </p:nvPr>
        </p:nvSpPr>
        <p:spPr/>
        <p:txBody>
          <a:bodyPr/>
          <a:lstStyle/>
          <a:p>
            <a:r>
              <a:rPr lang="en-US" smtClean="0"/>
              <a:t>On a nature trail – great outdoor experience. </a:t>
            </a:r>
          </a:p>
          <a:p>
            <a:r>
              <a:rPr lang="en-US" smtClean="0"/>
              <a:t>Focus on the moment – it is enjoyable. Nature smells nice. Beautiful colors. Awesome view. And my mind slips to progress notes or bills or family concerns or relationships and I’m like – okay back to relaxing in the moment. </a:t>
            </a:r>
          </a:p>
          <a:p>
            <a:r>
              <a:rPr lang="en-US" smtClean="0"/>
              <a:t>Spend some time in nature! Smell the roses!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p:cNvSpPr>
          <p:nvPr>
            <p:ph type="title"/>
          </p:nvPr>
        </p:nvSpPr>
        <p:spPr/>
        <p:txBody>
          <a:bodyPr/>
          <a:lstStyle/>
          <a:p>
            <a:r>
              <a:rPr lang="en-US" smtClean="0"/>
              <a:t>Emotional Regulation skills</a:t>
            </a:r>
          </a:p>
        </p:txBody>
      </p:sp>
      <p:sp>
        <p:nvSpPr>
          <p:cNvPr id="119810" name="Rectangle 3"/>
          <p:cNvSpPr>
            <a:spLocks noGrp="1"/>
          </p:cNvSpPr>
          <p:nvPr>
            <p:ph type="body" idx="1"/>
          </p:nvPr>
        </p:nvSpPr>
        <p:spPr/>
        <p:txBody>
          <a:bodyPr/>
          <a:lstStyle/>
          <a:p>
            <a:r>
              <a:rPr lang="en-US" sz="2800" smtClean="0"/>
              <a:t>Learning to cope with emotions </a:t>
            </a:r>
          </a:p>
          <a:p>
            <a:pPr lvl="1"/>
            <a:r>
              <a:rPr lang="en-US" sz="2400" smtClean="0"/>
              <a:t>ACCEPTS</a:t>
            </a:r>
          </a:p>
          <a:p>
            <a:pPr lvl="2"/>
            <a:r>
              <a:rPr lang="en-US" sz="2000" smtClean="0"/>
              <a:t>Activities</a:t>
            </a:r>
          </a:p>
          <a:p>
            <a:pPr lvl="2"/>
            <a:r>
              <a:rPr lang="en-US" sz="2000" smtClean="0"/>
              <a:t>Contribution</a:t>
            </a:r>
          </a:p>
          <a:p>
            <a:pPr lvl="2"/>
            <a:r>
              <a:rPr lang="en-US" sz="2000" smtClean="0"/>
              <a:t>Compare to worse</a:t>
            </a:r>
          </a:p>
          <a:p>
            <a:pPr lvl="2"/>
            <a:r>
              <a:rPr lang="en-US" sz="2000" smtClean="0"/>
              <a:t>Distract with opposite emotions – humor? </a:t>
            </a:r>
          </a:p>
          <a:p>
            <a:pPr lvl="2"/>
            <a:r>
              <a:rPr lang="en-US" sz="2000" smtClean="0"/>
              <a:t>Push away – put problem in a time-out box </a:t>
            </a:r>
          </a:p>
          <a:p>
            <a:pPr lvl="2"/>
            <a:r>
              <a:rPr lang="en-US" sz="2000" smtClean="0"/>
              <a:t>Distract with thoughts: puzzles</a:t>
            </a:r>
          </a:p>
          <a:p>
            <a:pPr lvl="2"/>
            <a:r>
              <a:rPr lang="en-US" sz="2000" smtClean="0"/>
              <a:t>Distract with sensations: using senses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3" name="Title 1"/>
          <p:cNvSpPr>
            <a:spLocks noGrp="1"/>
          </p:cNvSpPr>
          <p:nvPr>
            <p:ph type="ctrTitle" idx="4294967295"/>
          </p:nvPr>
        </p:nvSpPr>
        <p:spPr>
          <a:xfrm>
            <a:off x="685800" y="1790700"/>
            <a:ext cx="7772400" cy="1225550"/>
          </a:xfrm>
        </p:spPr>
        <p:txBody>
          <a:bodyPr/>
          <a:lstStyle/>
          <a:p>
            <a:pPr eaLnBrk="1" hangingPunct="1"/>
            <a:r>
              <a:rPr lang="en-US" sz="4000" smtClean="0"/>
              <a:t/>
            </a:r>
            <a:br>
              <a:rPr lang="en-US" sz="4000" smtClean="0"/>
            </a:br>
            <a:r>
              <a:rPr lang="en-US" sz="4000" smtClean="0"/>
              <a:t>Part # 3: </a:t>
            </a:r>
          </a:p>
        </p:txBody>
      </p:sp>
      <p:sp>
        <p:nvSpPr>
          <p:cNvPr id="48130" name="Subtitle 3"/>
          <p:cNvSpPr>
            <a:spLocks noGrp="1"/>
          </p:cNvSpPr>
          <p:nvPr>
            <p:ph type="subTitle" idx="4294967295"/>
          </p:nvPr>
        </p:nvSpPr>
        <p:spPr>
          <a:xfrm>
            <a:off x="152400" y="3238500"/>
            <a:ext cx="8763000" cy="1460500"/>
          </a:xfrm>
        </p:spPr>
        <p:txBody>
          <a:bodyPr/>
          <a:lstStyle/>
          <a:p>
            <a:pPr marL="0" indent="0" algn="ctr" eaLnBrk="1" hangingPunct="1">
              <a:buFont typeface="Arial" charset="0"/>
              <a:buNone/>
            </a:pPr>
            <a:r>
              <a:rPr lang="en-US" smtClean="0"/>
              <a:t>Humanistic Approach</a:t>
            </a:r>
          </a:p>
          <a:p>
            <a:pPr marL="0" indent="0" algn="ctr" eaLnBrk="1" hangingPunct="1">
              <a:buFont typeface="Arial" charset="0"/>
              <a:buNone/>
            </a:pPr>
            <a:endParaRPr lang="en-US" smtClean="0"/>
          </a:p>
        </p:txBody>
      </p:sp>
      <p:pic>
        <p:nvPicPr>
          <p:cNvPr id="120835" name="Picture 5"/>
          <p:cNvPicPr>
            <a:picLocks noChangeAspect="1" noChangeArrowheads="1"/>
          </p:cNvPicPr>
          <p:nvPr/>
        </p:nvPicPr>
        <p:blipFill>
          <a:blip r:embed="rId2"/>
          <a:srcRect/>
          <a:stretch>
            <a:fillRect/>
          </a:stretch>
        </p:blipFill>
        <p:spPr bwMode="auto">
          <a:xfrm>
            <a:off x="1752600" y="0"/>
            <a:ext cx="5791200" cy="2395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p:cNvSpPr>
          <p:nvPr>
            <p:ph type="title"/>
          </p:nvPr>
        </p:nvSpPr>
        <p:spPr/>
        <p:txBody>
          <a:bodyPr/>
          <a:lstStyle/>
          <a:p>
            <a:r>
              <a:rPr lang="en-US" smtClean="0"/>
              <a:t>Carl Rogers</a:t>
            </a:r>
          </a:p>
        </p:txBody>
      </p:sp>
      <p:sp>
        <p:nvSpPr>
          <p:cNvPr id="121858" name="Rectangle 3"/>
          <p:cNvSpPr>
            <a:spLocks noGrp="1"/>
          </p:cNvSpPr>
          <p:nvPr>
            <p:ph type="body" idx="1"/>
          </p:nvPr>
        </p:nvSpPr>
        <p:spPr/>
        <p:txBody>
          <a:bodyPr/>
          <a:lstStyle/>
          <a:p>
            <a:pPr marL="609600" indent="-609600"/>
            <a:r>
              <a:rPr lang="en-US" smtClean="0"/>
              <a:t>He founded person-centered therapy.</a:t>
            </a:r>
          </a:p>
          <a:p>
            <a:pPr marL="609600" indent="-609600"/>
            <a:r>
              <a:rPr lang="en-US" smtClean="0"/>
              <a:t>It is a humanistic approach. </a:t>
            </a:r>
          </a:p>
          <a:p>
            <a:pPr marL="609600" indent="-609600"/>
            <a:r>
              <a:rPr lang="en-US" smtClean="0"/>
              <a:t>There are three concepts</a:t>
            </a:r>
          </a:p>
          <a:p>
            <a:pPr marL="990600" lvl="1" indent="-533400"/>
            <a:r>
              <a:rPr lang="en-US" smtClean="0"/>
              <a:t>Be Real </a:t>
            </a:r>
          </a:p>
          <a:p>
            <a:pPr marL="990600" lvl="1" indent="-533400"/>
            <a:r>
              <a:rPr lang="en-US" smtClean="0"/>
              <a:t>Empathetic listening/ validating</a:t>
            </a:r>
          </a:p>
          <a:p>
            <a:pPr marL="990600" lvl="1" indent="-533400"/>
            <a:r>
              <a:rPr lang="en-US" smtClean="0"/>
              <a:t>Unconditional positive regard</a:t>
            </a:r>
          </a:p>
          <a:p>
            <a:pPr marL="990600" lvl="1" indent="-533400">
              <a:buFont typeface="Arial" charset="0"/>
              <a:buAutoNum type="arabicPeriod"/>
            </a:pPr>
            <a:endParaRPr lang="en-US"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p:cNvSpPr>
          <p:nvPr>
            <p:ph type="title"/>
          </p:nvPr>
        </p:nvSpPr>
        <p:spPr/>
        <p:txBody>
          <a:bodyPr/>
          <a:lstStyle/>
          <a:p>
            <a:r>
              <a:rPr lang="en-US" smtClean="0"/>
              <a:t>Be the one </a:t>
            </a:r>
          </a:p>
        </p:txBody>
      </p:sp>
      <p:sp>
        <p:nvSpPr>
          <p:cNvPr id="122882" name="Rectangle 3"/>
          <p:cNvSpPr>
            <a:spLocks noGrp="1"/>
          </p:cNvSpPr>
          <p:nvPr>
            <p:ph type="body" idx="1"/>
          </p:nvPr>
        </p:nvSpPr>
        <p:spPr/>
        <p:txBody>
          <a:bodyPr/>
          <a:lstStyle/>
          <a:p>
            <a:r>
              <a:rPr lang="en-US" smtClean="0"/>
              <a:t>Be the “one” person who makes a difference. </a:t>
            </a:r>
          </a:p>
          <a:p>
            <a:r>
              <a:rPr lang="en-US" smtClean="0"/>
              <a:t>Many people who got through a tough childhood attribute it to having at least one-person who cared and made a difference. </a:t>
            </a:r>
          </a:p>
          <a:p>
            <a:r>
              <a:rPr lang="en-US" smtClean="0"/>
              <a:t>That could be you!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Title 1"/>
          <p:cNvSpPr>
            <a:spLocks noGrp="1"/>
          </p:cNvSpPr>
          <p:nvPr>
            <p:ph type="ctrTitle" idx="4294967295"/>
          </p:nvPr>
        </p:nvSpPr>
        <p:spPr>
          <a:xfrm>
            <a:off x="533400" y="342900"/>
            <a:ext cx="7772400" cy="1225550"/>
          </a:xfrm>
        </p:spPr>
        <p:txBody>
          <a:bodyPr/>
          <a:lstStyle/>
          <a:p>
            <a:pPr eaLnBrk="1" hangingPunct="1"/>
            <a:r>
              <a:rPr lang="en-US" smtClean="0"/>
              <a:t>Gift # 1</a:t>
            </a:r>
          </a:p>
        </p:txBody>
      </p:sp>
      <p:sp>
        <p:nvSpPr>
          <p:cNvPr id="16386" name="Text Placeholder 2"/>
          <p:cNvSpPr>
            <a:spLocks noGrp="1"/>
          </p:cNvSpPr>
          <p:nvPr>
            <p:ph type="subTitle" idx="4294967295"/>
          </p:nvPr>
        </p:nvSpPr>
        <p:spPr>
          <a:xfrm>
            <a:off x="381000" y="1485900"/>
            <a:ext cx="4114800" cy="3276600"/>
          </a:xfrm>
        </p:spPr>
        <p:txBody>
          <a:bodyPr/>
          <a:lstStyle/>
          <a:p>
            <a:pPr marL="609600" indent="-609600" eaLnBrk="1" hangingPunct="1">
              <a:lnSpc>
                <a:spcPct val="90000"/>
              </a:lnSpc>
            </a:pPr>
            <a:r>
              <a:rPr lang="en-US" smtClean="0"/>
              <a:t>A discount for my online continuing education program for Recreational Therapists with emphasis on children needs.</a:t>
            </a:r>
          </a:p>
          <a:p>
            <a:pPr marL="609600" indent="-609600" eaLnBrk="1" hangingPunct="1">
              <a:lnSpc>
                <a:spcPct val="90000"/>
              </a:lnSpc>
              <a:buFont typeface="Arial" charset="0"/>
              <a:buNone/>
            </a:pPr>
            <a:endParaRPr lang="en-US" smtClean="0"/>
          </a:p>
          <a:p>
            <a:pPr marL="609600" indent="-609600" eaLnBrk="1" hangingPunct="1">
              <a:lnSpc>
                <a:spcPct val="90000"/>
              </a:lnSpc>
              <a:buFont typeface="Arial" charset="0"/>
              <a:buNone/>
            </a:pPr>
            <a:endParaRPr lang="en-US" smtClean="0"/>
          </a:p>
          <a:p>
            <a:pPr marL="609600" indent="-609600" algn="ctr" eaLnBrk="1" hangingPunct="1">
              <a:lnSpc>
                <a:spcPct val="90000"/>
              </a:lnSpc>
              <a:buFont typeface="Arial" charset="0"/>
              <a:buNone/>
            </a:pPr>
            <a:endParaRPr lang="en-US" smtClean="0"/>
          </a:p>
        </p:txBody>
      </p:sp>
      <p:pic>
        <p:nvPicPr>
          <p:cNvPr id="15363" name="Picture 4" descr="canstockphoto8241543"/>
          <p:cNvPicPr>
            <a:picLocks noChangeAspect="1" noChangeArrowheads="1"/>
          </p:cNvPicPr>
          <p:nvPr/>
        </p:nvPicPr>
        <p:blipFill>
          <a:blip r:embed="rId2"/>
          <a:srcRect/>
          <a:stretch>
            <a:fillRect/>
          </a:stretch>
        </p:blipFill>
        <p:spPr bwMode="auto">
          <a:xfrm>
            <a:off x="4800600" y="1562100"/>
            <a:ext cx="36576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p:cNvSpPr>
          <p:nvPr>
            <p:ph type="title"/>
          </p:nvPr>
        </p:nvSpPr>
        <p:spPr/>
        <p:txBody>
          <a:bodyPr/>
          <a:lstStyle/>
          <a:p>
            <a:r>
              <a:rPr lang="en-US" smtClean="0"/>
              <a:t>Be Real </a:t>
            </a:r>
          </a:p>
        </p:txBody>
      </p:sp>
      <p:sp>
        <p:nvSpPr>
          <p:cNvPr id="123906" name="Rectangle 3"/>
          <p:cNvSpPr>
            <a:spLocks noGrp="1"/>
          </p:cNvSpPr>
          <p:nvPr>
            <p:ph type="body" idx="1"/>
          </p:nvPr>
        </p:nvSpPr>
        <p:spPr/>
        <p:txBody>
          <a:bodyPr/>
          <a:lstStyle/>
          <a:p>
            <a:pPr>
              <a:lnSpc>
                <a:spcPct val="90000"/>
              </a:lnSpc>
            </a:pPr>
            <a:r>
              <a:rPr lang="en-US" smtClean="0"/>
              <a:t>It is about being authentic. </a:t>
            </a:r>
          </a:p>
          <a:p>
            <a:pPr>
              <a:lnSpc>
                <a:spcPct val="90000"/>
              </a:lnSpc>
            </a:pPr>
            <a:r>
              <a:rPr lang="en-US" smtClean="0"/>
              <a:t>Nice can’t be faked. </a:t>
            </a:r>
          </a:p>
          <a:p>
            <a:pPr>
              <a:lnSpc>
                <a:spcPct val="90000"/>
              </a:lnSpc>
            </a:pPr>
            <a:r>
              <a:rPr lang="en-US" smtClean="0"/>
              <a:t>Caring can’t be faked. </a:t>
            </a:r>
          </a:p>
          <a:p>
            <a:pPr>
              <a:lnSpc>
                <a:spcPct val="90000"/>
              </a:lnSpc>
            </a:pPr>
            <a:r>
              <a:rPr lang="en-US" smtClean="0"/>
              <a:t>They will know it is faked. </a:t>
            </a:r>
          </a:p>
          <a:p>
            <a:pPr>
              <a:lnSpc>
                <a:spcPct val="90000"/>
              </a:lnSpc>
            </a:pPr>
            <a:r>
              <a:rPr lang="en-US" smtClean="0"/>
              <a:t>Emotions match body expressions</a:t>
            </a:r>
          </a:p>
          <a:p>
            <a:pPr lvl="1">
              <a:lnSpc>
                <a:spcPct val="90000"/>
              </a:lnSpc>
            </a:pPr>
            <a:r>
              <a:rPr lang="en-US" smtClean="0"/>
              <a:t>“You never get angry – you don’t know what it is like.” Self-disclosure time! Only if it helps the kid.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p:cNvSpPr>
          <p:nvPr>
            <p:ph type="title"/>
          </p:nvPr>
        </p:nvSpPr>
        <p:spPr/>
        <p:txBody>
          <a:bodyPr/>
          <a:lstStyle/>
          <a:p>
            <a:r>
              <a:rPr lang="en-US" smtClean="0"/>
              <a:t>Empathetic listening/ validating</a:t>
            </a:r>
          </a:p>
        </p:txBody>
      </p:sp>
      <p:sp>
        <p:nvSpPr>
          <p:cNvPr id="124930" name="Rectangle 3"/>
          <p:cNvSpPr>
            <a:spLocks noGrp="1"/>
          </p:cNvSpPr>
          <p:nvPr>
            <p:ph type="body" idx="1"/>
          </p:nvPr>
        </p:nvSpPr>
        <p:spPr/>
        <p:txBody>
          <a:bodyPr/>
          <a:lstStyle/>
          <a:p>
            <a:r>
              <a:rPr lang="en-US" smtClean="0"/>
              <a:t>Pay attention. </a:t>
            </a:r>
          </a:p>
          <a:p>
            <a:r>
              <a:rPr lang="en-US" smtClean="0"/>
              <a:t>Validate their emotions </a:t>
            </a:r>
          </a:p>
          <a:p>
            <a:r>
              <a:rPr lang="en-US" smtClean="0"/>
              <a:t>Explore with questions. </a:t>
            </a:r>
          </a:p>
          <a:p>
            <a:r>
              <a:rPr lang="en-US" smtClean="0"/>
              <a:t>Paraphrase from time to time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p:cNvSpPr>
          <p:nvPr>
            <p:ph type="title"/>
          </p:nvPr>
        </p:nvSpPr>
        <p:spPr/>
        <p:txBody>
          <a:bodyPr/>
          <a:lstStyle/>
          <a:p>
            <a:r>
              <a:rPr lang="en-US" smtClean="0"/>
              <a:t>Unconditional Positive Regard</a:t>
            </a:r>
          </a:p>
        </p:txBody>
      </p:sp>
      <p:sp>
        <p:nvSpPr>
          <p:cNvPr id="125954" name="Rectangle 3"/>
          <p:cNvSpPr>
            <a:spLocks noGrp="1"/>
          </p:cNvSpPr>
          <p:nvPr>
            <p:ph type="body" idx="1"/>
          </p:nvPr>
        </p:nvSpPr>
        <p:spPr/>
        <p:txBody>
          <a:bodyPr/>
          <a:lstStyle/>
          <a:p>
            <a:r>
              <a:rPr lang="en-US" smtClean="0"/>
              <a:t>Hey kid – No matter what, I’m going to care about you. The truth – you’re going to mess up in the program. Maybe I’ll mess up too. But with you kid – I’m going to care about you no matter what. </a:t>
            </a:r>
          </a:p>
          <a:p>
            <a:r>
              <a:rPr lang="en-US" smtClean="0"/>
              <a:t>Ethically – I don’t try to mess up. </a:t>
            </a:r>
          </a:p>
          <a:p>
            <a:r>
              <a:rPr lang="en-US" smtClean="0"/>
              <a:t>Truth it happens: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7" name="Title 1"/>
          <p:cNvSpPr>
            <a:spLocks noGrp="1"/>
          </p:cNvSpPr>
          <p:nvPr>
            <p:ph type="ctrTitle" idx="4294967295"/>
          </p:nvPr>
        </p:nvSpPr>
        <p:spPr>
          <a:xfrm>
            <a:off x="685800" y="1774825"/>
            <a:ext cx="7772400" cy="1225550"/>
          </a:xfrm>
        </p:spPr>
        <p:txBody>
          <a:bodyPr/>
          <a:lstStyle/>
          <a:p>
            <a:pPr eaLnBrk="1" hangingPunct="1"/>
            <a:r>
              <a:rPr lang="en-US" sz="4000" smtClean="0"/>
              <a:t/>
            </a:r>
            <a:br>
              <a:rPr lang="en-US" sz="4000" smtClean="0"/>
            </a:br>
            <a:r>
              <a:rPr lang="en-US" sz="4000" smtClean="0"/>
              <a:t>Outcomes</a:t>
            </a:r>
          </a:p>
        </p:txBody>
      </p:sp>
      <p:sp>
        <p:nvSpPr>
          <p:cNvPr id="126978" name="Subtitle 3"/>
          <p:cNvSpPr>
            <a:spLocks noGrp="1"/>
          </p:cNvSpPr>
          <p:nvPr>
            <p:ph type="subTitle" idx="4294967295"/>
          </p:nvPr>
        </p:nvSpPr>
        <p:spPr>
          <a:xfrm>
            <a:off x="152400" y="3238500"/>
            <a:ext cx="8763000" cy="1460500"/>
          </a:xfrm>
        </p:spPr>
        <p:txBody>
          <a:bodyPr/>
          <a:lstStyle/>
          <a:p>
            <a:pPr marL="0" indent="0" algn="ctr" eaLnBrk="1" hangingPunct="1">
              <a:buFont typeface="Arial" charset="0"/>
              <a:buNone/>
            </a:pPr>
            <a:r>
              <a:rPr lang="en-US" smtClean="0"/>
              <a:t>A Healthier Functioning Child</a:t>
            </a:r>
          </a:p>
          <a:p>
            <a:pPr marL="0" indent="0" algn="ctr" eaLnBrk="1" hangingPunct="1">
              <a:buFont typeface="Arial" charset="0"/>
              <a:buNone/>
            </a:pPr>
            <a:endParaRPr lang="en-US" smtClean="0"/>
          </a:p>
        </p:txBody>
      </p:sp>
      <p:pic>
        <p:nvPicPr>
          <p:cNvPr id="126979" name="Picture 4"/>
          <p:cNvPicPr>
            <a:picLocks noChangeAspect="1" noChangeArrowheads="1"/>
          </p:cNvPicPr>
          <p:nvPr/>
        </p:nvPicPr>
        <p:blipFill>
          <a:blip r:embed="rId2"/>
          <a:srcRect/>
          <a:stretch>
            <a:fillRect/>
          </a:stretch>
        </p:blipFill>
        <p:spPr bwMode="auto">
          <a:xfrm>
            <a:off x="1752600" y="0"/>
            <a:ext cx="5791200" cy="2395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p:cNvSpPr>
          <p:nvPr>
            <p:ph type="title"/>
          </p:nvPr>
        </p:nvSpPr>
        <p:spPr/>
        <p:txBody>
          <a:bodyPr/>
          <a:lstStyle/>
          <a:p>
            <a:r>
              <a:rPr lang="en-US" smtClean="0"/>
              <a:t>What has the child gained?</a:t>
            </a:r>
          </a:p>
        </p:txBody>
      </p:sp>
      <p:sp>
        <p:nvSpPr>
          <p:cNvPr id="128002" name="Rectangle 3"/>
          <p:cNvSpPr>
            <a:spLocks noGrp="1"/>
          </p:cNvSpPr>
          <p:nvPr>
            <p:ph type="body" idx="1"/>
          </p:nvPr>
        </p:nvSpPr>
        <p:spPr/>
        <p:txBody>
          <a:bodyPr/>
          <a:lstStyle/>
          <a:p>
            <a:pPr>
              <a:lnSpc>
                <a:spcPct val="90000"/>
              </a:lnSpc>
            </a:pPr>
            <a:r>
              <a:rPr lang="en-US" sz="2800" smtClean="0"/>
              <a:t>Understanding of how trauma affected them</a:t>
            </a:r>
          </a:p>
          <a:p>
            <a:pPr>
              <a:lnSpc>
                <a:spcPct val="90000"/>
              </a:lnSpc>
            </a:pPr>
            <a:r>
              <a:rPr lang="en-US" sz="2800" smtClean="0"/>
              <a:t>Relaxation skills to deal with it</a:t>
            </a:r>
          </a:p>
          <a:p>
            <a:pPr>
              <a:lnSpc>
                <a:spcPct val="90000"/>
              </a:lnSpc>
            </a:pPr>
            <a:r>
              <a:rPr lang="en-US" sz="2800" smtClean="0"/>
              <a:t>Affect regulation skills to cope</a:t>
            </a:r>
          </a:p>
          <a:p>
            <a:pPr>
              <a:lnSpc>
                <a:spcPct val="90000"/>
              </a:lnSpc>
            </a:pPr>
            <a:r>
              <a:rPr lang="en-US" sz="2800" smtClean="0"/>
              <a:t>Cognitive processing skills to change thoughts, feelings, and behaviors</a:t>
            </a:r>
          </a:p>
          <a:p>
            <a:pPr>
              <a:lnSpc>
                <a:spcPct val="90000"/>
              </a:lnSpc>
            </a:pPr>
            <a:r>
              <a:rPr lang="en-US" sz="2800" smtClean="0"/>
              <a:t>Shared trauma narrative for therapeutic benefits</a:t>
            </a:r>
          </a:p>
          <a:p>
            <a:pPr>
              <a:lnSpc>
                <a:spcPct val="90000"/>
              </a:lnSpc>
            </a:pPr>
            <a:r>
              <a:rPr lang="en-US" sz="2800" smtClean="0"/>
              <a:t>Developed people skills, interpersonal skills </a:t>
            </a:r>
          </a:p>
          <a:p>
            <a:pPr>
              <a:lnSpc>
                <a:spcPct val="90000"/>
              </a:lnSpc>
            </a:pPr>
            <a:r>
              <a:rPr lang="en-US" sz="2800" smtClean="0"/>
              <a:t>Developed safety skills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ctrTitle"/>
          </p:nvPr>
        </p:nvSpPr>
        <p:spPr>
          <a:xfrm>
            <a:off x="685800" y="723900"/>
            <a:ext cx="7772400" cy="1225550"/>
          </a:xfrm>
        </p:spPr>
        <p:txBody>
          <a:bodyPr/>
          <a:lstStyle/>
          <a:p>
            <a:pPr eaLnBrk="1" hangingPunct="1"/>
            <a:r>
              <a:rPr lang="en-US" smtClean="0"/>
              <a:t>Let me ask you a question...</a:t>
            </a:r>
          </a:p>
        </p:txBody>
      </p:sp>
      <p:sp>
        <p:nvSpPr>
          <p:cNvPr id="129026" name="Text Placeholder 2"/>
          <p:cNvSpPr>
            <a:spLocks noGrp="1"/>
          </p:cNvSpPr>
          <p:nvPr>
            <p:ph type="subTitle" idx="1"/>
          </p:nvPr>
        </p:nvSpPr>
        <p:spPr>
          <a:xfrm>
            <a:off x="1295400" y="1943100"/>
            <a:ext cx="6400800" cy="1460500"/>
          </a:xfrm>
        </p:spPr>
        <p:txBody>
          <a:bodyPr/>
          <a:lstStyle/>
          <a:p>
            <a:pPr eaLnBrk="1" hangingPunct="1"/>
            <a:r>
              <a:rPr lang="en-US" smtClean="0"/>
              <a:t>Are you enjoying the webinar so far?</a:t>
            </a:r>
          </a:p>
        </p:txBody>
      </p:sp>
      <p:pic>
        <p:nvPicPr>
          <p:cNvPr id="129027" name="Picture 4" descr="canstockphoto8750728"/>
          <p:cNvPicPr>
            <a:picLocks noChangeAspect="1" noChangeArrowheads="1"/>
          </p:cNvPicPr>
          <p:nvPr/>
        </p:nvPicPr>
        <p:blipFill>
          <a:blip r:embed="rId2"/>
          <a:srcRect/>
          <a:stretch>
            <a:fillRect/>
          </a:stretch>
        </p:blipFill>
        <p:spPr bwMode="auto">
          <a:xfrm>
            <a:off x="2362200" y="2628900"/>
            <a:ext cx="40386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57200" y="266700"/>
            <a:ext cx="8229600" cy="952500"/>
          </a:xfrm>
        </p:spPr>
        <p:txBody>
          <a:bodyPr/>
          <a:lstStyle/>
          <a:p>
            <a:pPr algn="l" eaLnBrk="1" hangingPunct="1"/>
            <a:r>
              <a:rPr lang="en-US" smtClean="0"/>
              <a:t>We've covered:</a:t>
            </a:r>
          </a:p>
        </p:txBody>
      </p:sp>
      <p:sp>
        <p:nvSpPr>
          <p:cNvPr id="130050" name="Text Placeholder 2"/>
          <p:cNvSpPr>
            <a:spLocks noGrp="1"/>
          </p:cNvSpPr>
          <p:nvPr>
            <p:ph type="body" idx="1"/>
          </p:nvPr>
        </p:nvSpPr>
        <p:spPr>
          <a:xfrm>
            <a:off x="457200" y="1790700"/>
            <a:ext cx="8229600" cy="4229100"/>
          </a:xfrm>
        </p:spPr>
        <p:txBody>
          <a:bodyPr/>
          <a:lstStyle/>
          <a:p>
            <a:pPr eaLnBrk="1" hangingPunct="1"/>
            <a:r>
              <a:rPr lang="en-US" smtClean="0"/>
              <a:t>First: Trauma-focused Cognitive Behavior Therapy (TF-CBT)</a:t>
            </a:r>
          </a:p>
          <a:p>
            <a:pPr eaLnBrk="1" hangingPunct="1"/>
            <a:r>
              <a:rPr lang="en-US" smtClean="0"/>
              <a:t>Second: Dialectical Behavior Therapy (DBT); </a:t>
            </a:r>
          </a:p>
          <a:p>
            <a:pPr eaLnBrk="1" hangingPunct="1"/>
            <a:r>
              <a:rPr lang="en-US" smtClean="0"/>
              <a:t>Third: Humanistic Approach</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rtlCol="0">
            <a:normAutofit fontScale="90000"/>
          </a:bodyPr>
          <a:lstStyle/>
          <a:p>
            <a:pPr eaLnBrk="1" fontAlgn="auto" hangingPunct="1">
              <a:spcAft>
                <a:spcPts val="0"/>
              </a:spcAft>
              <a:defRPr/>
            </a:pPr>
            <a:r>
              <a:rPr lang="en-US" dirty="0"/>
              <a:t>So who wants to take things to the next level?</a:t>
            </a:r>
          </a:p>
        </p:txBody>
      </p:sp>
      <p:sp>
        <p:nvSpPr>
          <p:cNvPr id="131074" name="Text Placeholder 2"/>
          <p:cNvSpPr>
            <a:spLocks noGrp="1"/>
          </p:cNvSpPr>
          <p:nvPr>
            <p:ph type="subTitle" idx="1"/>
          </p:nvPr>
        </p:nvSpPr>
        <p:spPr/>
        <p:txBody>
          <a:bodyPr/>
          <a:lstStyle/>
          <a:p>
            <a:pPr eaLnBrk="1" hangingPunct="1"/>
            <a:r>
              <a:rPr lang="en-US" smtClean="0"/>
              <a:t>Say, "I'm ready!“</a:t>
            </a:r>
          </a:p>
          <a:p>
            <a:pPr eaLnBrk="1" hangingPunct="1"/>
            <a:r>
              <a:rPr lang="en-US" smtClean="0"/>
              <a:t>Say it louder!</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ctrTitle"/>
          </p:nvPr>
        </p:nvSpPr>
        <p:spPr>
          <a:xfrm>
            <a:off x="685800" y="1774825"/>
            <a:ext cx="7772400" cy="1225550"/>
          </a:xfrm>
        </p:spPr>
        <p:txBody>
          <a:bodyPr/>
          <a:lstStyle/>
          <a:p>
            <a:pPr eaLnBrk="1" hangingPunct="1"/>
            <a:r>
              <a:rPr lang="en-US" sz="4000" smtClean="0">
                <a:solidFill>
                  <a:srgbClr val="FF0000"/>
                </a:solidFill>
              </a:rPr>
              <a:t>Introducing:</a:t>
            </a:r>
          </a:p>
        </p:txBody>
      </p:sp>
      <p:sp>
        <p:nvSpPr>
          <p:cNvPr id="132098" name="Subtitle 3"/>
          <p:cNvSpPr>
            <a:spLocks noGrp="1"/>
          </p:cNvSpPr>
          <p:nvPr>
            <p:ph type="subTitle" idx="1"/>
          </p:nvPr>
        </p:nvSpPr>
        <p:spPr/>
        <p:txBody>
          <a:bodyPr/>
          <a:lstStyle/>
          <a:p>
            <a:pPr eaLnBrk="1" hangingPunct="1">
              <a:lnSpc>
                <a:spcPct val="90000"/>
              </a:lnSpc>
            </a:pPr>
            <a:r>
              <a:rPr lang="en-US" sz="2800" smtClean="0"/>
              <a:t>Danny Pettry’s </a:t>
            </a:r>
          </a:p>
          <a:p>
            <a:pPr eaLnBrk="1" hangingPunct="1">
              <a:lnSpc>
                <a:spcPct val="90000"/>
              </a:lnSpc>
            </a:pPr>
            <a:r>
              <a:rPr lang="en-US" sz="2800" b="1" smtClean="0"/>
              <a:t>Helping Kids </a:t>
            </a:r>
          </a:p>
          <a:p>
            <a:pPr eaLnBrk="1" hangingPunct="1">
              <a:lnSpc>
                <a:spcPct val="90000"/>
              </a:lnSpc>
            </a:pPr>
            <a:r>
              <a:rPr lang="en-US" sz="2800" smtClean="0"/>
              <a:t>Self-Study CEU Bundle Program</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ctrTitle"/>
          </p:nvPr>
        </p:nvSpPr>
        <p:spPr>
          <a:xfrm>
            <a:off x="685800" y="1790700"/>
            <a:ext cx="7772400" cy="1225550"/>
          </a:xfrm>
        </p:spPr>
        <p:txBody>
          <a:bodyPr/>
          <a:lstStyle/>
          <a:p>
            <a:pPr eaLnBrk="1" hangingPunct="1"/>
            <a:r>
              <a:rPr lang="en-US" sz="4000" smtClean="0"/>
              <a:t>Danny Pettry’s</a:t>
            </a:r>
            <a:br>
              <a:rPr lang="en-US" sz="4000" smtClean="0"/>
            </a:br>
            <a:r>
              <a:rPr lang="en-US" sz="4000" smtClean="0"/>
              <a:t>“Super-Bundles” are all about… </a:t>
            </a:r>
          </a:p>
        </p:txBody>
      </p:sp>
      <p:sp>
        <p:nvSpPr>
          <p:cNvPr id="133122" name="Subtitle 3"/>
          <p:cNvSpPr>
            <a:spLocks noGrp="1"/>
          </p:cNvSpPr>
          <p:nvPr>
            <p:ph type="subTitle" idx="1"/>
          </p:nvPr>
        </p:nvSpPr>
        <p:spPr/>
        <p:txBody>
          <a:bodyPr/>
          <a:lstStyle/>
          <a:p>
            <a:pPr eaLnBrk="1" hangingPunct="1">
              <a:lnSpc>
                <a:spcPct val="90000"/>
              </a:lnSpc>
            </a:pPr>
            <a:r>
              <a:rPr lang="en-US" sz="2700" smtClean="0"/>
              <a:t>Knocking out a lot of required continuing education hours.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533400" y="342900"/>
            <a:ext cx="7772400" cy="1225550"/>
          </a:xfrm>
        </p:spPr>
        <p:txBody>
          <a:bodyPr/>
          <a:lstStyle/>
          <a:p>
            <a:pPr eaLnBrk="1" hangingPunct="1"/>
            <a:r>
              <a:rPr lang="en-US" smtClean="0"/>
              <a:t>Gift # 2</a:t>
            </a:r>
          </a:p>
        </p:txBody>
      </p:sp>
      <p:sp>
        <p:nvSpPr>
          <p:cNvPr id="14338" name="Text Placeholder 2"/>
          <p:cNvSpPr>
            <a:spLocks noGrp="1"/>
          </p:cNvSpPr>
          <p:nvPr>
            <p:ph type="subTitle" idx="4294967295"/>
          </p:nvPr>
        </p:nvSpPr>
        <p:spPr>
          <a:xfrm>
            <a:off x="381000" y="1485900"/>
            <a:ext cx="3352800" cy="3276600"/>
          </a:xfrm>
        </p:spPr>
        <p:txBody>
          <a:bodyPr/>
          <a:lstStyle/>
          <a:p>
            <a:pPr marL="609600" indent="-609600" eaLnBrk="1" hangingPunct="1"/>
            <a:r>
              <a:rPr lang="en-US" smtClean="0"/>
              <a:t>My </a:t>
            </a:r>
            <a:r>
              <a:rPr lang="en-US" b="1" i="1" smtClean="0"/>
              <a:t>Special Report on Continuing Education in Rec. Therapy</a:t>
            </a:r>
          </a:p>
          <a:p>
            <a:pPr marL="609600" indent="-609600" eaLnBrk="1" hangingPunct="1">
              <a:buFont typeface="Arial" charset="0"/>
              <a:buNone/>
            </a:pPr>
            <a:endParaRPr lang="en-US" b="1" i="1" smtClean="0"/>
          </a:p>
          <a:p>
            <a:pPr marL="609600" indent="-609600" algn="ctr" eaLnBrk="1" hangingPunct="1">
              <a:buFont typeface="Arial" charset="0"/>
              <a:buNone/>
            </a:pPr>
            <a:endParaRPr lang="en-US" smtClean="0"/>
          </a:p>
        </p:txBody>
      </p:sp>
      <p:pic>
        <p:nvPicPr>
          <p:cNvPr id="16387" name="Picture 5" descr="DP-CDIRT-eBook-1-256"/>
          <p:cNvPicPr>
            <a:picLocks noChangeAspect="1" noChangeArrowheads="1"/>
          </p:cNvPicPr>
          <p:nvPr/>
        </p:nvPicPr>
        <p:blipFill>
          <a:blip r:embed="rId2"/>
          <a:srcRect/>
          <a:stretch>
            <a:fillRect/>
          </a:stretch>
        </p:blipFill>
        <p:spPr bwMode="auto">
          <a:xfrm>
            <a:off x="4648200" y="1485900"/>
            <a:ext cx="2301875" cy="329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5" name="Title 1"/>
          <p:cNvSpPr>
            <a:spLocks noGrp="1"/>
          </p:cNvSpPr>
          <p:nvPr>
            <p:ph type="ctrTitle" idx="4294967295"/>
          </p:nvPr>
        </p:nvSpPr>
        <p:spPr>
          <a:xfrm>
            <a:off x="685800" y="1774825"/>
            <a:ext cx="7772400" cy="1225550"/>
          </a:xfrm>
        </p:spPr>
        <p:txBody>
          <a:bodyPr/>
          <a:lstStyle/>
          <a:p>
            <a:pPr eaLnBrk="1" hangingPunct="1"/>
            <a:r>
              <a:rPr lang="en-US" smtClean="0"/>
              <a:t>Interesting Topics</a:t>
            </a:r>
          </a:p>
        </p:txBody>
      </p:sp>
      <p:sp>
        <p:nvSpPr>
          <p:cNvPr id="40962" name="Subtitle 3"/>
          <p:cNvSpPr>
            <a:spLocks noGrp="1"/>
          </p:cNvSpPr>
          <p:nvPr>
            <p:ph type="subTitle" idx="4294967295"/>
          </p:nvPr>
        </p:nvSpPr>
        <p:spPr>
          <a:xfrm>
            <a:off x="1371600" y="3238500"/>
            <a:ext cx="6400800" cy="1460500"/>
          </a:xfrm>
        </p:spPr>
        <p:txBody>
          <a:bodyPr/>
          <a:lstStyle/>
          <a:p>
            <a:pPr marL="0" indent="0" eaLnBrk="1" hangingPunct="1">
              <a:lnSpc>
                <a:spcPct val="90000"/>
              </a:lnSpc>
              <a:buFont typeface="Arial" charset="0"/>
              <a:buNone/>
            </a:pPr>
            <a:r>
              <a:rPr lang="en-US" sz="2700" smtClean="0"/>
              <a:t>Many Recreational therapists that provide services for children in mental health or want to work with this population will naturally find these course topics interesting.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Title 1"/>
          <p:cNvSpPr>
            <a:spLocks noGrp="1"/>
          </p:cNvSpPr>
          <p:nvPr>
            <p:ph type="title" idx="4294967295"/>
          </p:nvPr>
        </p:nvSpPr>
        <p:spPr/>
        <p:txBody>
          <a:bodyPr/>
          <a:lstStyle/>
          <a:p>
            <a:pPr eaLnBrk="1" hangingPunct="1"/>
            <a:r>
              <a:rPr lang="en-US" smtClean="0"/>
              <a:t>Helping Kids - CEU Bundle </a:t>
            </a:r>
          </a:p>
        </p:txBody>
      </p:sp>
      <p:sp>
        <p:nvSpPr>
          <p:cNvPr id="41986" name="Text Placeholder 2"/>
          <p:cNvSpPr>
            <a:spLocks noGrp="1"/>
          </p:cNvSpPr>
          <p:nvPr>
            <p:ph type="body" idx="4294967295"/>
          </p:nvPr>
        </p:nvSpPr>
        <p:spPr/>
        <p:txBody>
          <a:bodyPr/>
          <a:lstStyle/>
          <a:p>
            <a:pPr>
              <a:lnSpc>
                <a:spcPct val="80000"/>
              </a:lnSpc>
              <a:buFont typeface="Arial" charset="0"/>
              <a:buNone/>
            </a:pPr>
            <a:r>
              <a:rPr lang="en-US" sz="1800" b="1" smtClean="0"/>
              <a:t>Responding to Troubled Youth’s Challenging Behavior  </a:t>
            </a:r>
          </a:p>
          <a:p>
            <a:pPr>
              <a:lnSpc>
                <a:spcPct val="80000"/>
              </a:lnSpc>
              <a:buFont typeface="Arial" charset="0"/>
              <a:buNone/>
            </a:pPr>
            <a:r>
              <a:rPr lang="en-US" sz="1800" smtClean="0"/>
              <a:t>5 clock hours (0.5 CEUs) - </a:t>
            </a:r>
            <a:r>
              <a:rPr lang="en-US" sz="1800" b="1" smtClean="0">
                <a:solidFill>
                  <a:srgbClr val="FF0000"/>
                </a:solidFill>
              </a:rPr>
              <a:t>Regular Price is $80.00</a:t>
            </a:r>
            <a:br>
              <a:rPr lang="en-US" sz="1800" b="1" smtClean="0">
                <a:solidFill>
                  <a:srgbClr val="FF0000"/>
                </a:solidFill>
              </a:rPr>
            </a:br>
            <a:endParaRPr lang="en-US" sz="1800" b="1" smtClean="0">
              <a:solidFill>
                <a:srgbClr val="FF0000"/>
              </a:solidFill>
            </a:endParaRPr>
          </a:p>
          <a:p>
            <a:pPr>
              <a:lnSpc>
                <a:spcPct val="80000"/>
              </a:lnSpc>
              <a:buFont typeface="Arial" charset="0"/>
              <a:buNone/>
            </a:pPr>
            <a:r>
              <a:rPr lang="en-US" sz="1800" b="1" smtClean="0"/>
              <a:t>Techniques for Helping Children to Decrease Verbal and Physical Aggression</a:t>
            </a:r>
          </a:p>
          <a:p>
            <a:pPr>
              <a:lnSpc>
                <a:spcPct val="80000"/>
              </a:lnSpc>
              <a:buFont typeface="Arial" charset="0"/>
              <a:buNone/>
            </a:pPr>
            <a:r>
              <a:rPr lang="en-US" sz="1800" smtClean="0"/>
              <a:t>5 clock hours (0.5 CEUs) </a:t>
            </a:r>
            <a:r>
              <a:rPr lang="en-US" sz="1800" smtClean="0">
                <a:solidFill>
                  <a:srgbClr val="FF0000"/>
                </a:solidFill>
              </a:rPr>
              <a:t>- </a:t>
            </a:r>
            <a:r>
              <a:rPr lang="en-US" sz="1800" b="1" smtClean="0">
                <a:solidFill>
                  <a:srgbClr val="FF0000"/>
                </a:solidFill>
              </a:rPr>
              <a:t>Regular Price is $80.00</a:t>
            </a:r>
            <a:br>
              <a:rPr lang="en-US" sz="1800" b="1" smtClean="0">
                <a:solidFill>
                  <a:srgbClr val="FF0000"/>
                </a:solidFill>
              </a:rPr>
            </a:br>
            <a:endParaRPr lang="en-US" sz="1800" b="1" smtClean="0">
              <a:solidFill>
                <a:srgbClr val="FF0000"/>
              </a:solidFill>
            </a:endParaRPr>
          </a:p>
          <a:p>
            <a:pPr>
              <a:lnSpc>
                <a:spcPct val="80000"/>
              </a:lnSpc>
              <a:buFont typeface="Arial" charset="0"/>
              <a:buNone/>
            </a:pPr>
            <a:r>
              <a:rPr lang="en-US" sz="1800" b="1" smtClean="0"/>
              <a:t>Unconditional Approach to Promoting Positive Behavior Change in Children</a:t>
            </a:r>
          </a:p>
          <a:p>
            <a:pPr>
              <a:lnSpc>
                <a:spcPct val="80000"/>
              </a:lnSpc>
              <a:buFont typeface="Arial" charset="0"/>
              <a:buNone/>
            </a:pPr>
            <a:r>
              <a:rPr lang="en-US" sz="1800" smtClean="0"/>
              <a:t>5 clock hours (0.5 CEUs) - </a:t>
            </a:r>
            <a:r>
              <a:rPr lang="en-US" sz="1800" b="1" smtClean="0">
                <a:solidFill>
                  <a:srgbClr val="FF0000"/>
                </a:solidFill>
              </a:rPr>
              <a:t>Regular Price is $80.00</a:t>
            </a:r>
            <a:r>
              <a:rPr lang="en-US" sz="1800" b="1" smtClean="0"/>
              <a:t/>
            </a:r>
            <a:br>
              <a:rPr lang="en-US" sz="1800" b="1" smtClean="0"/>
            </a:br>
            <a:endParaRPr lang="en-US" sz="1800" b="1" smtClean="0"/>
          </a:p>
          <a:p>
            <a:pPr>
              <a:lnSpc>
                <a:spcPct val="80000"/>
              </a:lnSpc>
              <a:buFont typeface="Arial" charset="0"/>
              <a:buNone/>
            </a:pPr>
            <a:r>
              <a:rPr lang="en-US" sz="1800" b="1" smtClean="0"/>
              <a:t>Consequences for using extrinsic motivators when teaching children</a:t>
            </a:r>
          </a:p>
          <a:p>
            <a:pPr>
              <a:lnSpc>
                <a:spcPct val="80000"/>
              </a:lnSpc>
              <a:buFont typeface="Arial" charset="0"/>
              <a:buNone/>
            </a:pPr>
            <a:r>
              <a:rPr lang="en-US" sz="1800" smtClean="0"/>
              <a:t>5 clock hours (0.5 CEUs) - </a:t>
            </a:r>
            <a:r>
              <a:rPr lang="en-US" sz="1800" b="1" smtClean="0">
                <a:solidFill>
                  <a:srgbClr val="FF0000"/>
                </a:solidFill>
              </a:rPr>
              <a:t>Regular Price is $80.00</a:t>
            </a:r>
            <a:br>
              <a:rPr lang="en-US" sz="1800" b="1" smtClean="0">
                <a:solidFill>
                  <a:srgbClr val="FF0000"/>
                </a:solidFill>
              </a:rPr>
            </a:br>
            <a:endParaRPr lang="en-US" sz="1800" b="1" smtClean="0">
              <a:solidFill>
                <a:srgbClr val="FF0000"/>
              </a:solidFill>
            </a:endParaRPr>
          </a:p>
          <a:p>
            <a:pPr>
              <a:lnSpc>
                <a:spcPct val="80000"/>
              </a:lnSpc>
              <a:buFont typeface="Arial" charset="0"/>
              <a:buNone/>
            </a:pPr>
            <a:r>
              <a:rPr lang="en-US" sz="1800" b="1" smtClean="0"/>
              <a:t>Benefits and contributions of play in pediatric development </a:t>
            </a:r>
          </a:p>
          <a:p>
            <a:pPr>
              <a:lnSpc>
                <a:spcPct val="80000"/>
              </a:lnSpc>
              <a:buFont typeface="Arial" charset="0"/>
              <a:buNone/>
            </a:pPr>
            <a:r>
              <a:rPr lang="en-US" sz="1800" smtClean="0"/>
              <a:t>5 clock hours (0.5 CEUs) - </a:t>
            </a:r>
            <a:r>
              <a:rPr lang="en-US" sz="1800" b="1" smtClean="0">
                <a:solidFill>
                  <a:srgbClr val="FF0000"/>
                </a:solidFill>
              </a:rPr>
              <a:t>Regular Price is $80.00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9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ctrTitle"/>
          </p:nvPr>
        </p:nvSpPr>
        <p:spPr>
          <a:xfrm>
            <a:off x="685800" y="1774825"/>
            <a:ext cx="7772400" cy="1225550"/>
          </a:xfrm>
        </p:spPr>
        <p:txBody>
          <a:bodyPr/>
          <a:lstStyle/>
          <a:p>
            <a:pPr eaLnBrk="1" hangingPunct="1"/>
            <a:r>
              <a:rPr lang="en-US" sz="4000" smtClean="0">
                <a:solidFill>
                  <a:srgbClr val="FF0000"/>
                </a:solidFill>
              </a:rPr>
              <a:t>Session content (for the Bundles) are CE Pre-Approved by NCTRC</a:t>
            </a:r>
          </a:p>
        </p:txBody>
      </p:sp>
      <p:sp>
        <p:nvSpPr>
          <p:cNvPr id="136194" name="Subtitle 3"/>
          <p:cNvSpPr>
            <a:spLocks noGrp="1"/>
          </p:cNvSpPr>
          <p:nvPr>
            <p:ph type="subTitle" idx="1"/>
          </p:nvPr>
        </p:nvSpPr>
        <p:spPr/>
        <p:txBody>
          <a:bodyPr/>
          <a:lstStyle/>
          <a:p>
            <a:pPr eaLnBrk="1" hangingPunct="1"/>
            <a:r>
              <a:rPr lang="en-US" smtClean="0"/>
              <a:t>So you’ll know it counts!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ctrTitle"/>
          </p:nvPr>
        </p:nvSpPr>
        <p:spPr>
          <a:xfrm>
            <a:off x="685800" y="1790700"/>
            <a:ext cx="7772400" cy="1225550"/>
          </a:xfrm>
        </p:spPr>
        <p:txBody>
          <a:bodyPr/>
          <a:lstStyle/>
          <a:p>
            <a:pPr eaLnBrk="1" hangingPunct="1"/>
            <a:r>
              <a:rPr lang="en-US" sz="4800" u="sng" smtClean="0"/>
              <a:t>BONUS #1</a:t>
            </a:r>
          </a:p>
        </p:txBody>
      </p:sp>
      <p:sp>
        <p:nvSpPr>
          <p:cNvPr id="138242" name="Text Placeholder 2"/>
          <p:cNvSpPr>
            <a:spLocks noGrp="1"/>
          </p:cNvSpPr>
          <p:nvPr>
            <p:ph type="subTitle" idx="1"/>
          </p:nvPr>
        </p:nvSpPr>
        <p:spPr/>
        <p:txBody>
          <a:bodyPr/>
          <a:lstStyle/>
          <a:p>
            <a:pPr eaLnBrk="1" hangingPunct="1">
              <a:lnSpc>
                <a:spcPct val="90000"/>
              </a:lnSpc>
            </a:pPr>
            <a:r>
              <a:rPr lang="en-US" sz="4000" b="1" smtClean="0">
                <a:solidFill>
                  <a:srgbClr val="FF0000"/>
                </a:solidFill>
              </a:rPr>
              <a:t>Danny Pettry’s Secret fb group for Rec Therapists </a:t>
            </a:r>
          </a:p>
        </p:txBody>
      </p:sp>
      <p:pic>
        <p:nvPicPr>
          <p:cNvPr id="138243" name="Picture 4" descr="canstockphoto20986729"/>
          <p:cNvPicPr>
            <a:picLocks noChangeAspect="1" noChangeArrowheads="1"/>
          </p:cNvPicPr>
          <p:nvPr/>
        </p:nvPicPr>
        <p:blipFill>
          <a:blip r:embed="rId2"/>
          <a:srcRect/>
          <a:stretch>
            <a:fillRect/>
          </a:stretch>
        </p:blipFill>
        <p:spPr bwMode="auto">
          <a:xfrm>
            <a:off x="3048000" y="419100"/>
            <a:ext cx="2895600" cy="16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5" name="Title 1"/>
          <p:cNvSpPr>
            <a:spLocks noGrp="1"/>
          </p:cNvSpPr>
          <p:nvPr>
            <p:ph type="ctrTitle" idx="4294967295"/>
          </p:nvPr>
        </p:nvSpPr>
        <p:spPr>
          <a:xfrm>
            <a:off x="685800" y="1774825"/>
            <a:ext cx="7772400" cy="1225550"/>
          </a:xfrm>
        </p:spPr>
        <p:txBody>
          <a:bodyPr/>
          <a:lstStyle/>
          <a:p>
            <a:pPr eaLnBrk="1" hangingPunct="1"/>
            <a:r>
              <a:rPr lang="en-US" smtClean="0"/>
              <a:t>In the fb group</a:t>
            </a:r>
          </a:p>
        </p:txBody>
      </p:sp>
      <p:sp>
        <p:nvSpPr>
          <p:cNvPr id="40962" name="Subtitle 3"/>
          <p:cNvSpPr>
            <a:spLocks noGrp="1"/>
          </p:cNvSpPr>
          <p:nvPr>
            <p:ph type="subTitle" idx="4294967295"/>
          </p:nvPr>
        </p:nvSpPr>
        <p:spPr>
          <a:xfrm>
            <a:off x="1371600" y="3238500"/>
            <a:ext cx="6400800" cy="1460500"/>
          </a:xfrm>
        </p:spPr>
        <p:txBody>
          <a:bodyPr/>
          <a:lstStyle/>
          <a:p>
            <a:pPr marL="0" indent="0" algn="ctr" eaLnBrk="1" hangingPunct="1">
              <a:lnSpc>
                <a:spcPct val="90000"/>
              </a:lnSpc>
              <a:buFont typeface="Arial" charset="0"/>
              <a:buNone/>
            </a:pPr>
            <a:r>
              <a:rPr lang="en-US" sz="2700" smtClean="0"/>
              <a:t>Danny and members share exclusive information: discounts, opportunities, book reviews, and other resources that Danny doesn’t share with mailing list.</a:t>
            </a:r>
          </a:p>
          <a:p>
            <a:pPr marL="0" indent="0" algn="ctr" eaLnBrk="1" hangingPunct="1">
              <a:lnSpc>
                <a:spcPct val="90000"/>
              </a:lnSpc>
              <a:buFont typeface="Arial" charset="0"/>
              <a:buNone/>
            </a:pPr>
            <a:endParaRPr lang="en-US" sz="27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ctrTitle"/>
          </p:nvPr>
        </p:nvSpPr>
        <p:spPr>
          <a:xfrm>
            <a:off x="685800" y="1774825"/>
            <a:ext cx="7772400" cy="1225550"/>
          </a:xfrm>
        </p:spPr>
        <p:txBody>
          <a:bodyPr/>
          <a:lstStyle/>
          <a:p>
            <a:pPr eaLnBrk="1" hangingPunct="1"/>
            <a:r>
              <a:rPr lang="en-US" sz="4000" smtClean="0"/>
              <a:t>If You Only Got That Bonus Alone</a:t>
            </a:r>
          </a:p>
        </p:txBody>
      </p:sp>
      <p:sp>
        <p:nvSpPr>
          <p:cNvPr id="140290" name="Subtitle 3"/>
          <p:cNvSpPr>
            <a:spLocks noGrp="1"/>
          </p:cNvSpPr>
          <p:nvPr>
            <p:ph type="subTitle" idx="1"/>
          </p:nvPr>
        </p:nvSpPr>
        <p:spPr/>
        <p:txBody>
          <a:bodyPr/>
          <a:lstStyle/>
          <a:p>
            <a:pPr eaLnBrk="1" hangingPunct="1"/>
            <a:r>
              <a:rPr lang="en-US" smtClean="0"/>
              <a:t>You‘d be getting a great offer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smtClean="0"/>
              <a:t>What You're Going To Get:</a:t>
            </a:r>
          </a:p>
        </p:txBody>
      </p:sp>
      <p:sp>
        <p:nvSpPr>
          <p:cNvPr id="142338" name="Text Placeholder 2"/>
          <p:cNvSpPr>
            <a:spLocks noGrp="1"/>
          </p:cNvSpPr>
          <p:nvPr>
            <p:ph type="body" idx="1"/>
          </p:nvPr>
        </p:nvSpPr>
        <p:spPr/>
        <p:txBody>
          <a:bodyPr/>
          <a:lstStyle/>
          <a:p>
            <a:pPr eaLnBrk="1" hangingPunct="1"/>
            <a:r>
              <a:rPr lang="en-US" sz="2400" smtClean="0"/>
              <a:t>CEU Bundle: 2.5 CEUs (pre-approved by NCTRC)</a:t>
            </a:r>
          </a:p>
          <a:p>
            <a:pPr lvl="1" eaLnBrk="1" hangingPunct="1"/>
            <a:r>
              <a:rPr lang="en-US" sz="1800" b="1" u="sng" smtClean="0">
                <a:solidFill>
                  <a:srgbClr val="FF0000"/>
                </a:solidFill>
              </a:rPr>
              <a:t>($400 Value)</a:t>
            </a:r>
            <a:r>
              <a:rPr lang="en-US" sz="1800" smtClean="0"/>
              <a:t> </a:t>
            </a:r>
          </a:p>
          <a:p>
            <a:pPr eaLnBrk="1" hangingPunct="1"/>
            <a:r>
              <a:rPr lang="en-US" sz="2400" b="1" smtClean="0"/>
              <a:t>Bonus # 1:</a:t>
            </a:r>
            <a:r>
              <a:rPr lang="en-US" sz="2400" smtClean="0"/>
              <a:t> Very Important RT fb club (only for people who’ve taken Danny’s courses) </a:t>
            </a:r>
          </a:p>
          <a:p>
            <a:pPr lvl="1" eaLnBrk="1" hangingPunct="1"/>
            <a:r>
              <a:rPr lang="en-US" sz="1800" b="1" u="sng" smtClean="0">
                <a:solidFill>
                  <a:srgbClr val="FF0000"/>
                </a:solidFill>
              </a:rPr>
              <a:t>( $150 Value)</a:t>
            </a:r>
          </a:p>
          <a:p>
            <a:pPr algn="ctr" eaLnBrk="1" hangingPunct="1">
              <a:buFont typeface="Arial" charset="0"/>
              <a:buNone/>
            </a:pPr>
            <a:r>
              <a:rPr lang="en-US" sz="2400" b="1" smtClean="0">
                <a:solidFill>
                  <a:srgbClr val="FF0000"/>
                </a:solidFill>
              </a:rPr>
              <a:t>TOTAL VALUE $550</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1" name="Title 1"/>
          <p:cNvSpPr>
            <a:spLocks noGrp="1"/>
          </p:cNvSpPr>
          <p:nvPr>
            <p:ph type="ctrTitle" idx="4294967295"/>
          </p:nvPr>
        </p:nvSpPr>
        <p:spPr>
          <a:xfrm>
            <a:off x="685800" y="1790700"/>
            <a:ext cx="7772400" cy="1225550"/>
          </a:xfrm>
        </p:spPr>
        <p:txBody>
          <a:bodyPr/>
          <a:lstStyle/>
          <a:p>
            <a:pPr eaLnBrk="1" hangingPunct="1"/>
            <a:r>
              <a:rPr lang="en-US" sz="4800" u="sng" smtClean="0"/>
              <a:t>BONUS #2</a:t>
            </a:r>
          </a:p>
        </p:txBody>
      </p:sp>
      <p:sp>
        <p:nvSpPr>
          <p:cNvPr id="53250" name="Text Placeholder 2"/>
          <p:cNvSpPr>
            <a:spLocks noGrp="1"/>
          </p:cNvSpPr>
          <p:nvPr>
            <p:ph type="subTitle" idx="4294967295"/>
          </p:nvPr>
        </p:nvSpPr>
        <p:spPr>
          <a:xfrm>
            <a:off x="1371600" y="3238500"/>
            <a:ext cx="6400800" cy="1460500"/>
          </a:xfrm>
        </p:spPr>
        <p:txBody>
          <a:bodyPr/>
          <a:lstStyle/>
          <a:p>
            <a:pPr marL="0" indent="0" algn="ctr" eaLnBrk="1" hangingPunct="1">
              <a:lnSpc>
                <a:spcPct val="90000"/>
              </a:lnSpc>
              <a:buFont typeface="Arial" charset="0"/>
              <a:buNone/>
            </a:pPr>
            <a:r>
              <a:rPr lang="en-US" sz="2400" smtClean="0">
                <a:solidFill>
                  <a:srgbClr val="FF0000"/>
                </a:solidFill>
              </a:rPr>
              <a:t>30-Minute skype call with Danny</a:t>
            </a:r>
            <a:r>
              <a:rPr lang="en-US" sz="2000" smtClean="0">
                <a:solidFill>
                  <a:srgbClr val="FF0000"/>
                </a:solidFill>
              </a:rPr>
              <a:t> for your own private Q&amp;A about Rec Therapy (careers, resumes, CEUs, conferences, etc.) if you’d like to talk to Danny.</a:t>
            </a:r>
            <a:r>
              <a:rPr lang="en-US" sz="2000" smtClean="0"/>
              <a:t> </a:t>
            </a:r>
          </a:p>
          <a:p>
            <a:pPr marL="0" indent="0" algn="ctr" eaLnBrk="1" hangingPunct="1">
              <a:lnSpc>
                <a:spcPct val="90000"/>
              </a:lnSpc>
              <a:buFont typeface="Arial" charset="0"/>
              <a:buNone/>
            </a:pPr>
            <a:endParaRPr lang="en-US" sz="4000" b="1" smtClean="0">
              <a:solidFill>
                <a:srgbClr val="FF0000"/>
              </a:solidFill>
            </a:endParaRPr>
          </a:p>
        </p:txBody>
      </p:sp>
      <p:pic>
        <p:nvPicPr>
          <p:cNvPr id="143363" name="Picture 4" descr="canstockphoto20986729"/>
          <p:cNvPicPr>
            <a:picLocks noChangeAspect="1" noChangeArrowheads="1"/>
          </p:cNvPicPr>
          <p:nvPr/>
        </p:nvPicPr>
        <p:blipFill>
          <a:blip r:embed="rId2"/>
          <a:srcRect/>
          <a:stretch>
            <a:fillRect/>
          </a:stretch>
        </p:blipFill>
        <p:spPr bwMode="auto">
          <a:xfrm>
            <a:off x="3048000" y="419100"/>
            <a:ext cx="2895600" cy="166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5" name="Title 1"/>
          <p:cNvSpPr>
            <a:spLocks noGrp="1"/>
          </p:cNvSpPr>
          <p:nvPr>
            <p:ph type="title" idx="4294967295"/>
          </p:nvPr>
        </p:nvSpPr>
        <p:spPr/>
        <p:txBody>
          <a:bodyPr/>
          <a:lstStyle/>
          <a:p>
            <a:pPr eaLnBrk="1" hangingPunct="1"/>
            <a:r>
              <a:rPr lang="en-US" smtClean="0"/>
              <a:t>What You're Going To Get:</a:t>
            </a:r>
          </a:p>
        </p:txBody>
      </p:sp>
      <p:sp>
        <p:nvSpPr>
          <p:cNvPr id="54274" name="Text Placeholder 2"/>
          <p:cNvSpPr>
            <a:spLocks noGrp="1"/>
          </p:cNvSpPr>
          <p:nvPr>
            <p:ph type="body" idx="4294967295"/>
          </p:nvPr>
        </p:nvSpPr>
        <p:spPr/>
        <p:txBody>
          <a:bodyPr/>
          <a:lstStyle/>
          <a:p>
            <a:pPr eaLnBrk="1" hangingPunct="1"/>
            <a:r>
              <a:rPr lang="en-US" sz="2400" smtClean="0"/>
              <a:t>CEU Bundle: 2.5 CEUs (pre-approved by NCTRC)</a:t>
            </a:r>
          </a:p>
          <a:p>
            <a:pPr lvl="1" eaLnBrk="1" hangingPunct="1"/>
            <a:r>
              <a:rPr lang="en-US" sz="1800" b="1" u="sng" smtClean="0">
                <a:solidFill>
                  <a:srgbClr val="FF0000"/>
                </a:solidFill>
              </a:rPr>
              <a:t>($400 Value)</a:t>
            </a:r>
            <a:r>
              <a:rPr lang="en-US" sz="1800" smtClean="0"/>
              <a:t> </a:t>
            </a:r>
          </a:p>
          <a:p>
            <a:pPr eaLnBrk="1" hangingPunct="1"/>
            <a:r>
              <a:rPr lang="en-US" sz="2400" b="1" smtClean="0"/>
              <a:t>Bonus # 1:</a:t>
            </a:r>
            <a:r>
              <a:rPr lang="en-US" sz="2400" smtClean="0"/>
              <a:t> Very Important RT Club Membership</a:t>
            </a:r>
          </a:p>
          <a:p>
            <a:pPr lvl="1" eaLnBrk="1" hangingPunct="1"/>
            <a:r>
              <a:rPr lang="en-US" sz="1800" b="1" u="sng" smtClean="0">
                <a:solidFill>
                  <a:srgbClr val="FF0000"/>
                </a:solidFill>
              </a:rPr>
              <a:t>( $150 Value)</a:t>
            </a:r>
          </a:p>
          <a:p>
            <a:pPr eaLnBrk="1" hangingPunct="1"/>
            <a:r>
              <a:rPr lang="en-US" sz="2400" b="1" smtClean="0"/>
              <a:t>Bonus # 2</a:t>
            </a:r>
            <a:r>
              <a:rPr lang="en-US" sz="2400" smtClean="0"/>
              <a:t>: a 30-Minute skype call with Danny</a:t>
            </a:r>
            <a:r>
              <a:rPr lang="en-US" sz="2000" smtClean="0"/>
              <a:t> for your own private Q&amp;A about Rec Therapy (careers, resumes, CEUs, conferences, etc.) if you’d like to talk to Danny. </a:t>
            </a:r>
          </a:p>
          <a:p>
            <a:pPr lvl="1" eaLnBrk="1" hangingPunct="1"/>
            <a:r>
              <a:rPr lang="en-US" sz="1800" b="1" u="sng" smtClean="0">
                <a:solidFill>
                  <a:srgbClr val="FF0000"/>
                </a:solidFill>
              </a:rPr>
              <a:t>($250 Value)</a:t>
            </a:r>
          </a:p>
          <a:p>
            <a:pPr eaLnBrk="1" hangingPunct="1">
              <a:buFont typeface="Arial" charset="0"/>
              <a:buNone/>
            </a:pPr>
            <a:endParaRPr lang="en-US" sz="2000" b="1" u="sng" smtClean="0">
              <a:solidFill>
                <a:srgbClr val="FF0000"/>
              </a:solidFill>
            </a:endParaRPr>
          </a:p>
          <a:p>
            <a:pPr algn="ctr" eaLnBrk="1" hangingPunct="1">
              <a:buFont typeface="Arial" charset="0"/>
              <a:buNone/>
            </a:pPr>
            <a:r>
              <a:rPr lang="en-US" sz="2400" b="1" smtClean="0">
                <a:solidFill>
                  <a:srgbClr val="FF0000"/>
                </a:solidFill>
              </a:rPr>
              <a:t>TOTAL VALUE $800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09" name="Title 1"/>
          <p:cNvSpPr>
            <a:spLocks noGrp="1"/>
          </p:cNvSpPr>
          <p:nvPr>
            <p:ph type="ctrTitle" idx="4294967295"/>
          </p:nvPr>
        </p:nvSpPr>
        <p:spPr>
          <a:xfrm>
            <a:off x="685800" y="1790700"/>
            <a:ext cx="7772400" cy="1225550"/>
          </a:xfrm>
        </p:spPr>
        <p:txBody>
          <a:bodyPr/>
          <a:lstStyle/>
          <a:p>
            <a:pPr eaLnBrk="1" hangingPunct="1"/>
            <a:r>
              <a:rPr lang="en-US" sz="4800" u="sng" smtClean="0"/>
              <a:t>BONUS #3</a:t>
            </a:r>
          </a:p>
        </p:txBody>
      </p:sp>
      <p:sp>
        <p:nvSpPr>
          <p:cNvPr id="57346" name="Text Placeholder 2"/>
          <p:cNvSpPr>
            <a:spLocks noGrp="1"/>
          </p:cNvSpPr>
          <p:nvPr>
            <p:ph type="subTitle" idx="4294967295"/>
          </p:nvPr>
        </p:nvSpPr>
        <p:spPr>
          <a:xfrm>
            <a:off x="1371600" y="3238500"/>
            <a:ext cx="6400800" cy="1460500"/>
          </a:xfrm>
        </p:spPr>
        <p:txBody>
          <a:bodyPr/>
          <a:lstStyle/>
          <a:p>
            <a:pPr marL="0" indent="0" algn="ctr" eaLnBrk="1" hangingPunct="1">
              <a:buFont typeface="Arial" charset="0"/>
              <a:buNone/>
            </a:pPr>
            <a:r>
              <a:rPr lang="en-US" sz="2400" smtClean="0">
                <a:solidFill>
                  <a:srgbClr val="FF0000"/>
                </a:solidFill>
              </a:rPr>
              <a:t>FREE Posting in Danny’s </a:t>
            </a:r>
            <a:r>
              <a:rPr lang="en-US" sz="2400" i="1" smtClean="0">
                <a:solidFill>
                  <a:srgbClr val="FF0000"/>
                </a:solidFill>
              </a:rPr>
              <a:t>Rec Therapy Today  </a:t>
            </a:r>
            <a:r>
              <a:rPr lang="en-US" sz="2400" smtClean="0">
                <a:solidFill>
                  <a:srgbClr val="FF0000"/>
                </a:solidFill>
              </a:rPr>
              <a:t>email newsletter. Post questions to get answers, post careers, conferences, anything related to RT </a:t>
            </a:r>
          </a:p>
          <a:p>
            <a:pPr marL="0" indent="0" algn="ctr" eaLnBrk="1" hangingPunct="1">
              <a:buFont typeface="Arial" charset="0"/>
              <a:buNone/>
            </a:pPr>
            <a:endParaRPr lang="en-US" sz="4000" b="1" smtClean="0">
              <a:solidFill>
                <a:srgbClr val="FF0000"/>
              </a:solidFill>
            </a:endParaRPr>
          </a:p>
        </p:txBody>
      </p:sp>
      <p:pic>
        <p:nvPicPr>
          <p:cNvPr id="145411" name="Picture 4" descr="canstockphoto20986729"/>
          <p:cNvPicPr>
            <a:picLocks noChangeAspect="1" noChangeArrowheads="1"/>
          </p:cNvPicPr>
          <p:nvPr/>
        </p:nvPicPr>
        <p:blipFill>
          <a:blip r:embed="rId2"/>
          <a:srcRect/>
          <a:stretch>
            <a:fillRect/>
          </a:stretch>
        </p:blipFill>
        <p:spPr bwMode="auto">
          <a:xfrm>
            <a:off x="3048000" y="419100"/>
            <a:ext cx="2895600" cy="166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3100</Words>
  <Application>Microsoft Office PowerPoint</Application>
  <PresentationFormat>On-screen Show (16:10)</PresentationFormat>
  <Paragraphs>440</Paragraphs>
  <Slides>112</Slides>
  <Notes>3</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112</vt:i4>
      </vt:variant>
    </vt:vector>
  </HeadingPairs>
  <TitlesOfParts>
    <vt:vector size="115" baseType="lpstr">
      <vt:lpstr>Arial</vt:lpstr>
      <vt:lpstr>Calibri</vt:lpstr>
      <vt:lpstr>Office Theme</vt:lpstr>
      <vt:lpstr>Slide 1</vt:lpstr>
      <vt:lpstr>      REC THERAPY FOR CHILDREN  (AGES 7 TO 12) WITH ABUSE-REACTIVE NEEDS AT A RESIDENTIAL PSYCHIATRIC TREATMENT FACILITY Monday, Sept. 12th, 2016 10:00 a.m.  ATRA Conference</vt:lpstr>
      <vt:lpstr>Rec Therapy for Children with Abuse-Reactive Needs </vt:lpstr>
      <vt:lpstr>Here is My Promise To You:</vt:lpstr>
      <vt:lpstr>This session will provide you with  some really helpful tips for helping children with abuse-reactive needs.</vt:lpstr>
      <vt:lpstr>You’ll get a lot of information </vt:lpstr>
      <vt:lpstr>And If You Stay Until The End...</vt:lpstr>
      <vt:lpstr>Gift # 1</vt:lpstr>
      <vt:lpstr>Gift # 2</vt:lpstr>
      <vt:lpstr>Gift # 3</vt:lpstr>
      <vt:lpstr>My activity ebooks</vt:lpstr>
      <vt:lpstr>Slide 12</vt:lpstr>
      <vt:lpstr>Need Your Attention Please...</vt:lpstr>
      <vt:lpstr>I Need Your Attention Please...</vt:lpstr>
      <vt:lpstr>Why is it good to stay focused?</vt:lpstr>
      <vt:lpstr>Who Are You! </vt:lpstr>
      <vt:lpstr>You might be asking yourself:</vt:lpstr>
      <vt:lpstr>I want to briefly discuss  my credentials</vt:lpstr>
      <vt:lpstr>Who is Danny Pettry?</vt:lpstr>
      <vt:lpstr>About the kids</vt:lpstr>
      <vt:lpstr>My Qualifications </vt:lpstr>
      <vt:lpstr>My Awards  Employee of the month several times</vt:lpstr>
      <vt:lpstr>2014 Practitioner of   the Year by Child Life Association</vt:lpstr>
      <vt:lpstr>My real qualification</vt:lpstr>
      <vt:lpstr>Credentials </vt:lpstr>
      <vt:lpstr>Okay that is way too much about information about me.</vt:lpstr>
      <vt:lpstr>Today - you’ll discover what you need to know about trauma-focused Care</vt:lpstr>
      <vt:lpstr>RESULTS! / PROOF!</vt:lpstr>
      <vt:lpstr>What We'll Cover:</vt:lpstr>
      <vt:lpstr> Introduction:</vt:lpstr>
      <vt:lpstr>Children</vt:lpstr>
      <vt:lpstr>And Sometimes…</vt:lpstr>
      <vt:lpstr>The soldier returning from war</vt:lpstr>
      <vt:lpstr>The innocence of children </vt:lpstr>
      <vt:lpstr>The Better Question</vt:lpstr>
      <vt:lpstr>Assessments </vt:lpstr>
      <vt:lpstr>Rec Therapy Focused</vt:lpstr>
      <vt:lpstr> Part # 1:</vt:lpstr>
      <vt:lpstr>TF-CBT</vt:lpstr>
      <vt:lpstr>PRACTICE</vt:lpstr>
      <vt:lpstr>Psycho-education</vt:lpstr>
      <vt:lpstr>The book</vt:lpstr>
      <vt:lpstr>Relaxation Skills Training</vt:lpstr>
      <vt:lpstr>Relaxation skills</vt:lpstr>
      <vt:lpstr>Affect Regulation Skills Training</vt:lpstr>
      <vt:lpstr>Monster emotions</vt:lpstr>
      <vt:lpstr>Play therapy – color my heart</vt:lpstr>
      <vt:lpstr>Emotions intensity </vt:lpstr>
      <vt:lpstr>My favorite book for Emo. Reg.</vt:lpstr>
      <vt:lpstr>Cognitive Processing Skills</vt:lpstr>
      <vt:lpstr>Identify Faulty Thinking</vt:lpstr>
      <vt:lpstr>Trauma Narrative</vt:lpstr>
      <vt:lpstr>Autonomy </vt:lpstr>
      <vt:lpstr>Five chapters of a TN</vt:lpstr>
      <vt:lpstr>Never pressure</vt:lpstr>
      <vt:lpstr>In-Vivo Exposure</vt:lpstr>
      <vt:lpstr>Conjoint Sessions</vt:lpstr>
      <vt:lpstr>Enhancing Safety and Social Skills</vt:lpstr>
      <vt:lpstr>Review </vt:lpstr>
      <vt:lpstr> Part # 2:</vt:lpstr>
      <vt:lpstr>Developed by:</vt:lpstr>
      <vt:lpstr>Dialectical  </vt:lpstr>
      <vt:lpstr>The focus </vt:lpstr>
      <vt:lpstr>Validation is key</vt:lpstr>
      <vt:lpstr>Four Main Skills are Taught</vt:lpstr>
      <vt:lpstr>Distress tolerance skills</vt:lpstr>
      <vt:lpstr>Interpersonal skills</vt:lpstr>
      <vt:lpstr>Teaching manners</vt:lpstr>
      <vt:lpstr>The concept is</vt:lpstr>
      <vt:lpstr>Mindfulness Meditation</vt:lpstr>
      <vt:lpstr>Book that teaches Mindfulness</vt:lpstr>
      <vt:lpstr>Focus</vt:lpstr>
      <vt:lpstr>Focus</vt:lpstr>
      <vt:lpstr>Loss of Focus </vt:lpstr>
      <vt:lpstr>Sample </vt:lpstr>
      <vt:lpstr>Emotional Regulation skills</vt:lpstr>
      <vt:lpstr> Part # 3: </vt:lpstr>
      <vt:lpstr>Carl Rogers</vt:lpstr>
      <vt:lpstr>Be the one </vt:lpstr>
      <vt:lpstr>Be Real </vt:lpstr>
      <vt:lpstr>Empathetic listening/ validating</vt:lpstr>
      <vt:lpstr>Unconditional Positive Regard</vt:lpstr>
      <vt:lpstr> Outcomes</vt:lpstr>
      <vt:lpstr>What has the child gained?</vt:lpstr>
      <vt:lpstr>Let me ask you a question...</vt:lpstr>
      <vt:lpstr>We've covered:</vt:lpstr>
      <vt:lpstr>So who wants to take things to the next level?</vt:lpstr>
      <vt:lpstr>Introducing:</vt:lpstr>
      <vt:lpstr>Danny Pettry’s “Super-Bundles” are all about… </vt:lpstr>
      <vt:lpstr>Interesting Topics</vt:lpstr>
      <vt:lpstr>Helping Kids - CEU Bundle </vt:lpstr>
      <vt:lpstr>Session content (for the Bundles) are CE Pre-Approved by NCTRC</vt:lpstr>
      <vt:lpstr>BONUS #1</vt:lpstr>
      <vt:lpstr>In the fb group</vt:lpstr>
      <vt:lpstr>If You Only Got That Bonus Alone</vt:lpstr>
      <vt:lpstr>What You're Going To Get:</vt:lpstr>
      <vt:lpstr>BONUS #2</vt:lpstr>
      <vt:lpstr>What You're Going To Get:</vt:lpstr>
      <vt:lpstr>BONUS #3</vt:lpstr>
      <vt:lpstr>What You're Going To Get:</vt:lpstr>
      <vt:lpstr>BONUS #4</vt:lpstr>
      <vt:lpstr>What You're Going To Get:</vt:lpstr>
      <vt:lpstr>What is the actual cost?</vt:lpstr>
      <vt:lpstr>Guarantee</vt:lpstr>
      <vt:lpstr>Slide 105</vt:lpstr>
      <vt:lpstr> Qualifications</vt:lpstr>
      <vt:lpstr>Pettry Qualifications </vt:lpstr>
      <vt:lpstr>Get Started Now with Danny Pettry’s Super-CEU-Bundle Today</vt:lpstr>
      <vt:lpstr>Get Started Now with  Danny Pettry’s CEU Bundles! </vt:lpstr>
      <vt:lpstr>REWARD:</vt:lpstr>
      <vt:lpstr>Door Prize </vt:lpstr>
      <vt:lpstr>Questions and Answers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JimTablet</dc:creator>
  <cp:lastModifiedBy>user</cp:lastModifiedBy>
  <cp:revision>59</cp:revision>
  <dcterms:created xsi:type="dcterms:W3CDTF">2015-06-29T18:09:17Z</dcterms:created>
  <dcterms:modified xsi:type="dcterms:W3CDTF">2016-09-08T21:11:22Z</dcterms:modified>
</cp:coreProperties>
</file>